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7077075" cy="9382125"/>
  <p:defaultTextStyle>
    <a:defPPr>
      <a:defRPr lang="es-MX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714" y="-72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106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9106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8B4C60-FEFF-4823-A44C-4AE6054E2FAB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703263"/>
            <a:ext cx="4972050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56510"/>
            <a:ext cx="5661660" cy="4221956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911391"/>
            <a:ext cx="3066733" cy="469106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6" y="8911391"/>
            <a:ext cx="3066733" cy="469106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270D111-D4CB-4801-A305-EA8FF434898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0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52513" y="703263"/>
            <a:ext cx="4972050" cy="35179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D111-D4CB-4801-A305-EA8FF434898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10640" y="9406421"/>
            <a:ext cx="36387247" cy="64905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1036181" y="1212605"/>
            <a:ext cx="9631918" cy="258361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40427" y="1212605"/>
            <a:ext cx="28182279" cy="258361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81578" y="19457690"/>
            <a:ext cx="36387247" cy="601394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81578" y="12833947"/>
            <a:ext cx="36387247" cy="662374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40427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760999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0426" y="6777951"/>
            <a:ext cx="1891453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0426" y="9602678"/>
            <a:ext cx="1891453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1746138" y="6777951"/>
            <a:ext cx="1892196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1746138" y="9602678"/>
            <a:ext cx="1892196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0429" y="1205591"/>
            <a:ext cx="14083710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736945" y="1205594"/>
            <a:ext cx="23931154" cy="2584312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40429" y="6336368"/>
            <a:ext cx="14083710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90771" y="21195983"/>
            <a:ext cx="25685115" cy="250230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90771" y="2705572"/>
            <a:ext cx="25685115" cy="1816798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90771" y="23698289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140427" y="1212603"/>
            <a:ext cx="38527673" cy="5046662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0427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140426" y="28065053"/>
            <a:ext cx="9988657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1A81-8771-4BE4-973A-B741B73E8EB1}" type="datetimeFigureOut">
              <a:rPr lang="es-MX" smtClean="0"/>
              <a:pPr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4626247" y="28065053"/>
            <a:ext cx="13556033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0679443" y="28065053"/>
            <a:ext cx="9988657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BEDF-6C90-4592-BDB3-FEAB4B7C48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2043222" y="1314451"/>
            <a:ext cx="16206874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 en Industrias Alimentarias</a:t>
            </a:r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IIAL-2010-219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1674070" y="5706939"/>
            <a:ext cx="3528392" cy="21170352"/>
            <a:chOff x="1674070" y="5778947"/>
            <a:chExt cx="3528392" cy="21170352"/>
          </a:xfrm>
        </p:grpSpPr>
        <p:sp>
          <p:nvSpPr>
            <p:cNvPr id="6" name="5 Rectángulo redondeado"/>
            <p:cNvSpPr/>
            <p:nvPr/>
          </p:nvSpPr>
          <p:spPr>
            <a:xfrm>
              <a:off x="1674070" y="5778947"/>
              <a:ext cx="3456384" cy="237626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Biología</a:t>
              </a:r>
              <a:r>
                <a:rPr lang="es-MX" sz="6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AEF-1005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3-2-5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1674070" y="8875291"/>
              <a:ext cx="3456384" cy="259228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Química Inorgánica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ALF-1025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3-2-5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1674070" y="12475691"/>
              <a:ext cx="3528392" cy="280831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Cálculo Diferencial</a:t>
              </a:r>
              <a:r>
                <a:rPr lang="es-MX" sz="6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ACF-0901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3-2-5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1674070" y="16076091"/>
              <a:ext cx="3528392" cy="25202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Taller de Ética</a:t>
              </a:r>
              <a:r>
                <a:rPr lang="es-MX" sz="6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ACA-0907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0-4-4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1674070" y="19460467"/>
              <a:ext cx="3528392" cy="32403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Fundamentos de Investigación</a:t>
              </a:r>
              <a:endParaRPr lang="es-MX" sz="6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ACA-0907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2-2-4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1674070" y="23492915"/>
              <a:ext cx="3528392" cy="345638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Introducción  a la Industria Alimentaria</a:t>
              </a:r>
              <a:endParaRPr lang="es-MX" sz="6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ALR-1016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2-1-3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16 Rectángulo redondeado"/>
          <p:cNvSpPr/>
          <p:nvPr/>
        </p:nvSpPr>
        <p:spPr>
          <a:xfrm>
            <a:off x="5994550" y="5706939"/>
            <a:ext cx="3456384" cy="2376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Laboratorio de Química Analítica</a:t>
            </a:r>
            <a:r>
              <a:rPr lang="es-MX" sz="4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ALB-1015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1-4-5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5994550" y="8803283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Química Orgánica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ALF-1023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5994550" y="12403683"/>
            <a:ext cx="3528392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Cálculo Integral</a:t>
            </a:r>
            <a:r>
              <a:rPr lang="es-MX" sz="6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ACF-0902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994550" y="16076091"/>
            <a:ext cx="3528392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4000" b="1" dirty="0" smtClean="0">
                <a:solidFill>
                  <a:schemeClr val="tx1"/>
                </a:solidFill>
              </a:rPr>
              <a:t>Algebra Lineal</a:t>
            </a:r>
            <a:r>
              <a:rPr lang="es-MX" sz="6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ACF-0903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994550" y="19460467"/>
            <a:ext cx="3528392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Probabilidad y Estadística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AEC-1081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2-2-4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994550" y="23492915"/>
            <a:ext cx="3528392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Fundamentos de Física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ALF-1010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2-2-4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10387038" y="5733733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Bioquímica de Alimentos I</a:t>
            </a:r>
            <a:r>
              <a:rPr lang="es-MX" sz="5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ALF-1002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10387038" y="8830077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Ecuaciones Diferenciales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ACF-0905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0387038" y="12430477"/>
            <a:ext cx="3528392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Termodinámica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ALJ-1030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4-2-6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4988394" y="19422399"/>
            <a:ext cx="3528392" cy="32064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Programación</a:t>
            </a:r>
            <a:r>
              <a:rPr lang="es-MX" sz="6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ALA-1021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0-4-4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387038" y="19487261"/>
            <a:ext cx="3528392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Diseños Experimentales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ALD-1007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14988394" y="5730606"/>
            <a:ext cx="3456384" cy="2376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Bioquímica de Alimentos II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ALF-1003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9280026" y="23492915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Tecnología de Conservación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ALM-1027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4988394" y="12427350"/>
            <a:ext cx="3528392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Flujo de Fluidos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ALM-1009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4988394" y="16027750"/>
            <a:ext cx="3528392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Microbiología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AEM-1050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0315030" y="15983249"/>
            <a:ext cx="3528392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Análisis de Alimentos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ALM-1001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14988394" y="23444574"/>
            <a:ext cx="3528392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Taller de Control Estadístico de Procesos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ALA-1024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0-4-4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19244022" y="5706939"/>
            <a:ext cx="3456384" cy="2376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Evaluación Sensorial</a:t>
            </a:r>
            <a:r>
              <a:rPr lang="es-MX" sz="5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ALF-1008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19244022" y="8803283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Tecnología de Frutas, Hortalizas y Confitería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AEM-1083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14988394" y="8830077"/>
            <a:ext cx="3528392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Taller de Investigación I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ACA-0909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0-4-4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19244022" y="16004083"/>
            <a:ext cx="3528392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Operaciones de Transferencia de Calor</a:t>
            </a:r>
            <a:endParaRPr lang="es-MX" sz="4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ALM-1017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10387038" y="23420907"/>
            <a:ext cx="3528392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Desarrollo Sustentable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ACD-0908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19172014" y="12331675"/>
            <a:ext cx="3528392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Microbiología de Alimentos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ALD-1016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23636510" y="5700287"/>
            <a:ext cx="3456384" cy="2376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Biotecnología</a:t>
            </a:r>
            <a:r>
              <a:rPr lang="es-MX" sz="6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ALG-1004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3-2-5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23636510" y="8796631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Gestión de la Calidad e Inocuidad Alimentaria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ALC-1011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2-2-4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23564502" y="15983249"/>
            <a:ext cx="3528392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Innovación y Desarrollo de Nuevos Productos</a:t>
            </a:r>
            <a:endParaRPr lang="es-MX" sz="4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ALA-1013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0-4-4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23564502" y="19422399"/>
            <a:ext cx="3528392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Operaciones de Transferencia de Masa</a:t>
            </a:r>
            <a:endParaRPr lang="es-MX" sz="4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ALM-1018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23636510" y="12331675"/>
            <a:ext cx="3528392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Tecnología de Cárnicos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ALM-1025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19172014" y="19445951"/>
            <a:ext cx="3528392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Taller de Investigación II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ACA-0910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0-4-4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28317030" y="5706939"/>
            <a:ext cx="3456384" cy="2376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Tecnología de Lácteos</a:t>
            </a:r>
            <a:r>
              <a:rPr lang="es-MX" sz="4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ALM-1029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28212192" y="12381697"/>
            <a:ext cx="34563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Tecnología de Cereales y Oleaginosas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ALM-1026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28137010" y="16091499"/>
            <a:ext cx="3528392" cy="28083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Diseño de Plantas Alimentarias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ALD-1005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28250096" y="8793646"/>
            <a:ext cx="3528392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Operaciones Mecánicas</a:t>
            </a:r>
            <a:endParaRPr lang="es-MX" sz="6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ALM-1019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2-4-6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28317030" y="19388459"/>
            <a:ext cx="3528392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Inducción a la Administración y Economía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ALC-1012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2-2-4</a:t>
            </a:r>
            <a:endParaRPr lang="es-MX" sz="4000" dirty="0">
              <a:solidFill>
                <a:schemeClr val="tx1"/>
              </a:solidFill>
            </a:endParaRPr>
          </a:p>
        </p:txBody>
      </p:sp>
      <p:grpSp>
        <p:nvGrpSpPr>
          <p:cNvPr id="58" name="57 Grupo"/>
          <p:cNvGrpSpPr/>
          <p:nvPr/>
        </p:nvGrpSpPr>
        <p:grpSpPr>
          <a:xfrm>
            <a:off x="32925542" y="5706939"/>
            <a:ext cx="3456384" cy="6192688"/>
            <a:chOff x="1674070" y="5778947"/>
            <a:chExt cx="3456384" cy="6192688"/>
          </a:xfrm>
        </p:grpSpPr>
        <p:sp>
          <p:nvSpPr>
            <p:cNvPr id="59" name="58 Rectángulo redondeado"/>
            <p:cNvSpPr/>
            <p:nvPr/>
          </p:nvSpPr>
          <p:spPr>
            <a:xfrm>
              <a:off x="1674070" y="5778947"/>
              <a:ext cx="3456384" cy="273630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3200" b="1" dirty="0" smtClean="0">
                  <a:solidFill>
                    <a:schemeClr val="tx1"/>
                  </a:solidFill>
                </a:rPr>
                <a:t>Formulación y Evaluación de Proyectos</a:t>
              </a:r>
              <a:endParaRPr lang="es-MX" sz="48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AEF-1029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3-2-5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60" name="59 Rectángulo redondeado"/>
            <p:cNvSpPr/>
            <p:nvPr/>
          </p:nvSpPr>
          <p:spPr>
            <a:xfrm>
              <a:off x="1674070" y="8875291"/>
              <a:ext cx="3456384" cy="309634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3200" b="1" dirty="0" smtClean="0">
                  <a:solidFill>
                    <a:schemeClr val="tx1"/>
                  </a:solidFill>
                </a:rPr>
                <a:t>Diseño e Impartición de Cursos Presenciales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ALH-1006</a:t>
              </a: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1-3-4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37102006" y="5778947"/>
            <a:ext cx="4446861" cy="21314369"/>
            <a:chOff x="1674070" y="5822103"/>
            <a:chExt cx="3572069" cy="12774268"/>
          </a:xfrm>
        </p:grpSpPr>
        <p:sp>
          <p:nvSpPr>
            <p:cNvPr id="67" name="66 Rectángulo redondeado"/>
            <p:cNvSpPr/>
            <p:nvPr/>
          </p:nvSpPr>
          <p:spPr>
            <a:xfrm>
              <a:off x="1789755" y="5822103"/>
              <a:ext cx="3456384" cy="2977785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Especialidad “Desarrollo e Innovación de Procesos y Productos Alimentarios”</a:t>
              </a:r>
              <a:r>
                <a:rPr lang="es-MX" sz="6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MX" sz="4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25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68" name="67 Rectángulo redondeado"/>
            <p:cNvSpPr/>
            <p:nvPr/>
          </p:nvSpPr>
          <p:spPr>
            <a:xfrm>
              <a:off x="1674070" y="8875291"/>
              <a:ext cx="3456384" cy="259228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Residencia Profesional</a:t>
              </a:r>
            </a:p>
            <a:p>
              <a:pPr algn="ctr"/>
              <a:endParaRPr lang="es-MX" sz="4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10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69" name="68 Rectángulo redondeado"/>
            <p:cNvSpPr/>
            <p:nvPr/>
          </p:nvSpPr>
          <p:spPr>
            <a:xfrm>
              <a:off x="1674070" y="12475691"/>
              <a:ext cx="3528392" cy="280831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Servicio Social</a:t>
              </a:r>
              <a:endParaRPr lang="es-MX" sz="6000" b="1" dirty="0" smtClean="0">
                <a:solidFill>
                  <a:schemeClr val="tx1"/>
                </a:solidFill>
              </a:endParaRPr>
            </a:p>
            <a:p>
              <a:pPr algn="ctr"/>
              <a:endParaRPr lang="es-MX" sz="4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10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  <p:sp>
          <p:nvSpPr>
            <p:cNvPr id="70" name="69 Rectángulo redondeado"/>
            <p:cNvSpPr/>
            <p:nvPr/>
          </p:nvSpPr>
          <p:spPr>
            <a:xfrm>
              <a:off x="1674070" y="16076091"/>
              <a:ext cx="3528392" cy="25202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4000" b="1" dirty="0" smtClean="0">
                  <a:solidFill>
                    <a:schemeClr val="tx1"/>
                  </a:solidFill>
                </a:rPr>
                <a:t>Actividades Complementarias</a:t>
              </a:r>
              <a:endParaRPr lang="es-MX" sz="6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4000" dirty="0" smtClean="0">
                  <a:solidFill>
                    <a:schemeClr val="tx1"/>
                  </a:solidFill>
                </a:rPr>
                <a:t>5</a:t>
              </a:r>
              <a:endParaRPr lang="es-MX" sz="4000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73 CuadroTexto"/>
          <p:cNvSpPr txBox="1"/>
          <p:nvPr/>
        </p:nvSpPr>
        <p:spPr>
          <a:xfrm>
            <a:off x="2970214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26</a:t>
            </a:r>
            <a:endParaRPr lang="es-MX" sz="4400" b="1" dirty="0"/>
          </a:p>
        </p:txBody>
      </p:sp>
      <p:sp>
        <p:nvSpPr>
          <p:cNvPr id="75" name="74 CuadroTexto"/>
          <p:cNvSpPr txBox="1"/>
          <p:nvPr/>
        </p:nvSpPr>
        <p:spPr>
          <a:xfrm>
            <a:off x="7506718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28</a:t>
            </a:r>
            <a:endParaRPr lang="es-MX" sz="4400" b="1" dirty="0"/>
          </a:p>
        </p:txBody>
      </p:sp>
      <p:sp>
        <p:nvSpPr>
          <p:cNvPr id="76" name="75 CuadroTexto"/>
          <p:cNvSpPr txBox="1"/>
          <p:nvPr/>
        </p:nvSpPr>
        <p:spPr>
          <a:xfrm>
            <a:off x="12043222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25</a:t>
            </a:r>
            <a:endParaRPr lang="es-MX" sz="4400" b="1" dirty="0"/>
          </a:p>
        </p:txBody>
      </p:sp>
      <p:sp>
        <p:nvSpPr>
          <p:cNvPr id="77" name="76 CuadroTexto"/>
          <p:cNvSpPr txBox="1"/>
          <p:nvPr/>
        </p:nvSpPr>
        <p:spPr>
          <a:xfrm>
            <a:off x="16651734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33</a:t>
            </a:r>
            <a:endParaRPr lang="es-MX" sz="4400" b="1" dirty="0"/>
          </a:p>
        </p:txBody>
      </p:sp>
      <p:sp>
        <p:nvSpPr>
          <p:cNvPr id="78" name="77 CuadroTexto"/>
          <p:cNvSpPr txBox="1"/>
          <p:nvPr/>
        </p:nvSpPr>
        <p:spPr>
          <a:xfrm>
            <a:off x="20828198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32</a:t>
            </a:r>
            <a:endParaRPr lang="es-MX" sz="4400" b="1" dirty="0"/>
          </a:p>
        </p:txBody>
      </p:sp>
      <p:sp>
        <p:nvSpPr>
          <p:cNvPr id="79" name="78 CuadroTexto"/>
          <p:cNvSpPr txBox="1"/>
          <p:nvPr/>
        </p:nvSpPr>
        <p:spPr>
          <a:xfrm>
            <a:off x="25364702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30</a:t>
            </a:r>
            <a:endParaRPr lang="es-MX" sz="4400" b="1" dirty="0"/>
          </a:p>
        </p:txBody>
      </p:sp>
      <p:sp>
        <p:nvSpPr>
          <p:cNvPr id="80" name="79 CuadroTexto"/>
          <p:cNvSpPr txBox="1"/>
          <p:nvPr/>
        </p:nvSpPr>
        <p:spPr>
          <a:xfrm>
            <a:off x="29901206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27</a:t>
            </a:r>
            <a:endParaRPr lang="es-MX" sz="4400" b="1" dirty="0"/>
          </a:p>
        </p:txBody>
      </p:sp>
      <p:sp>
        <p:nvSpPr>
          <p:cNvPr id="81" name="80 CuadroTexto"/>
          <p:cNvSpPr txBox="1"/>
          <p:nvPr/>
        </p:nvSpPr>
        <p:spPr>
          <a:xfrm>
            <a:off x="34581726" y="2766937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9</a:t>
            </a:r>
            <a:endParaRPr lang="es-MX" sz="4400" b="1" dirty="0"/>
          </a:p>
        </p:txBody>
      </p:sp>
      <p:sp>
        <p:nvSpPr>
          <p:cNvPr id="82" name="81 CuadroTexto"/>
          <p:cNvSpPr txBox="1"/>
          <p:nvPr/>
        </p:nvSpPr>
        <p:spPr>
          <a:xfrm>
            <a:off x="39550278" y="27669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/>
              <a:t>50</a:t>
            </a:r>
            <a:endParaRPr lang="es-MX" sz="4400" b="1" dirty="0"/>
          </a:p>
        </p:txBody>
      </p:sp>
      <p:sp>
        <p:nvSpPr>
          <p:cNvPr id="83" name="82 CuadroTexto"/>
          <p:cNvSpPr txBox="1"/>
          <p:nvPr/>
        </p:nvSpPr>
        <p:spPr>
          <a:xfrm>
            <a:off x="3114230" y="4266779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/>
              <a:t>I</a:t>
            </a:r>
            <a:endParaRPr lang="es-MX" sz="5400" b="1" dirty="0"/>
          </a:p>
        </p:txBody>
      </p:sp>
      <p:sp>
        <p:nvSpPr>
          <p:cNvPr id="84" name="83 CuadroTexto"/>
          <p:cNvSpPr txBox="1"/>
          <p:nvPr/>
        </p:nvSpPr>
        <p:spPr>
          <a:xfrm>
            <a:off x="7362702" y="4266779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/>
              <a:t>II</a:t>
            </a:r>
            <a:endParaRPr lang="es-MX" sz="5400" b="1" dirty="0"/>
          </a:p>
        </p:txBody>
      </p:sp>
      <p:sp>
        <p:nvSpPr>
          <p:cNvPr id="85" name="84 CuadroTexto"/>
          <p:cNvSpPr txBox="1"/>
          <p:nvPr/>
        </p:nvSpPr>
        <p:spPr>
          <a:xfrm>
            <a:off x="11899206" y="4266779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III</a:t>
            </a:r>
            <a:endParaRPr lang="es-MX" sz="5400" b="1" dirty="0"/>
          </a:p>
        </p:txBody>
      </p:sp>
      <p:sp>
        <p:nvSpPr>
          <p:cNvPr id="86" name="85 CuadroTexto"/>
          <p:cNvSpPr txBox="1"/>
          <p:nvPr/>
        </p:nvSpPr>
        <p:spPr>
          <a:xfrm>
            <a:off x="16363702" y="4266779"/>
            <a:ext cx="777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IV</a:t>
            </a:r>
            <a:endParaRPr lang="es-MX" sz="5400" b="1" dirty="0"/>
          </a:p>
        </p:txBody>
      </p:sp>
      <p:sp>
        <p:nvSpPr>
          <p:cNvPr id="87" name="86 CuadroTexto"/>
          <p:cNvSpPr txBox="1"/>
          <p:nvPr/>
        </p:nvSpPr>
        <p:spPr>
          <a:xfrm>
            <a:off x="20468158" y="4266779"/>
            <a:ext cx="593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V</a:t>
            </a:r>
            <a:endParaRPr lang="es-MX" sz="5400" b="1" dirty="0"/>
          </a:p>
        </p:txBody>
      </p:sp>
      <p:sp>
        <p:nvSpPr>
          <p:cNvPr id="88" name="87 CuadroTexto"/>
          <p:cNvSpPr txBox="1"/>
          <p:nvPr/>
        </p:nvSpPr>
        <p:spPr>
          <a:xfrm>
            <a:off x="24788638" y="4266779"/>
            <a:ext cx="777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VI</a:t>
            </a:r>
            <a:endParaRPr lang="es-MX" sz="5400" b="1" dirty="0"/>
          </a:p>
        </p:txBody>
      </p:sp>
      <p:sp>
        <p:nvSpPr>
          <p:cNvPr id="89" name="88 CuadroTexto"/>
          <p:cNvSpPr txBox="1"/>
          <p:nvPr/>
        </p:nvSpPr>
        <p:spPr>
          <a:xfrm>
            <a:off x="29613174" y="4266779"/>
            <a:ext cx="962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VII</a:t>
            </a:r>
            <a:endParaRPr lang="es-MX" sz="5400" b="1" dirty="0"/>
          </a:p>
        </p:txBody>
      </p:sp>
      <p:sp>
        <p:nvSpPr>
          <p:cNvPr id="90" name="89 CuadroTexto"/>
          <p:cNvSpPr txBox="1"/>
          <p:nvPr/>
        </p:nvSpPr>
        <p:spPr>
          <a:xfrm>
            <a:off x="34149678" y="4266779"/>
            <a:ext cx="1146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VIII</a:t>
            </a:r>
            <a:endParaRPr lang="es-MX" sz="5400" b="1" dirty="0"/>
          </a:p>
        </p:txBody>
      </p:sp>
      <p:sp>
        <p:nvSpPr>
          <p:cNvPr id="91" name="90 CuadroTexto"/>
          <p:cNvSpPr txBox="1"/>
          <p:nvPr/>
        </p:nvSpPr>
        <p:spPr>
          <a:xfrm>
            <a:off x="38542166" y="4266779"/>
            <a:ext cx="750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/>
              <a:t>IX</a:t>
            </a:r>
            <a:endParaRPr lang="es-MX" sz="5400" b="1" dirty="0"/>
          </a:p>
        </p:txBody>
      </p:sp>
      <p:pic>
        <p:nvPicPr>
          <p:cNvPr id="92" name="Picture 92" descr="II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8190" y="1098427"/>
            <a:ext cx="1944216" cy="2233335"/>
          </a:xfrm>
          <a:prstGeom prst="rect">
            <a:avLst/>
          </a:prstGeom>
          <a:noFill/>
        </p:spPr>
      </p:pic>
      <p:pic>
        <p:nvPicPr>
          <p:cNvPr id="93" name="Picture 8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2142" y="1098427"/>
            <a:ext cx="193118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93 Rectángulo redondeado"/>
          <p:cNvSpPr/>
          <p:nvPr/>
        </p:nvSpPr>
        <p:spPr>
          <a:xfrm>
            <a:off x="28389038" y="23348899"/>
            <a:ext cx="3528392" cy="324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Gestión de la Calidad e Inocuidad Alimentaria II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DID-1301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97" name="96 Rectángulo redondeado"/>
          <p:cNvSpPr/>
          <p:nvPr/>
        </p:nvSpPr>
        <p:spPr>
          <a:xfrm>
            <a:off x="32853534" y="16004083"/>
            <a:ext cx="3528392" cy="324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Procesos y Sistemas Frigoríficos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DID-1303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99" name="98 Rectángulo redondeado"/>
          <p:cNvSpPr/>
          <p:nvPr/>
        </p:nvSpPr>
        <p:spPr>
          <a:xfrm>
            <a:off x="32781526" y="19532475"/>
            <a:ext cx="3528392" cy="324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Procesos Tecnológicos de Frutas y Hortalizas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DID-1304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100" name="99 Rectángulo redondeado"/>
          <p:cNvSpPr/>
          <p:nvPr/>
        </p:nvSpPr>
        <p:spPr>
          <a:xfrm>
            <a:off x="33069558" y="12331675"/>
            <a:ext cx="3528392" cy="324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Ingeniería de Envase y Embalaje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DID-1302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32925542" y="23276891"/>
            <a:ext cx="3528392" cy="324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Reología de los Alimentos</a:t>
            </a:r>
            <a:endParaRPr lang="es-MX" sz="5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DID-1305</a:t>
            </a:r>
          </a:p>
          <a:p>
            <a:pPr algn="ctr"/>
            <a:r>
              <a:rPr lang="es-MX" sz="4000" dirty="0" smtClean="0">
                <a:solidFill>
                  <a:schemeClr val="tx1"/>
                </a:solidFill>
              </a:rPr>
              <a:t>2-3-5</a:t>
            </a:r>
            <a:endParaRPr lang="es-MX" sz="4000" dirty="0">
              <a:solidFill>
                <a:schemeClr val="tx1"/>
              </a:solidFill>
            </a:endParaRPr>
          </a:p>
        </p:txBody>
      </p:sp>
      <p:cxnSp>
        <p:nvCxnSpPr>
          <p:cNvPr id="140" name="139 Conector recto"/>
          <p:cNvCxnSpPr>
            <a:stCxn id="32" idx="0"/>
            <a:endCxn id="32" idx="0"/>
          </p:cNvCxnSpPr>
          <p:nvPr/>
        </p:nvCxnSpPr>
        <p:spPr>
          <a:xfrm>
            <a:off x="21008218" y="2349291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>
            <a:stCxn id="8" idx="3"/>
            <a:endCxn id="18" idx="1"/>
          </p:cNvCxnSpPr>
          <p:nvPr/>
        </p:nvCxnSpPr>
        <p:spPr>
          <a:xfrm>
            <a:off x="5130454" y="10099427"/>
            <a:ext cx="86409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angular"/>
          <p:cNvCxnSpPr>
            <a:stCxn id="8" idx="3"/>
            <a:endCxn id="17" idx="1"/>
          </p:cNvCxnSpPr>
          <p:nvPr/>
        </p:nvCxnSpPr>
        <p:spPr>
          <a:xfrm flipV="1">
            <a:off x="5130454" y="6895071"/>
            <a:ext cx="864096" cy="32043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angular"/>
          <p:cNvCxnSpPr>
            <a:stCxn id="9" idx="3"/>
            <a:endCxn id="19" idx="1"/>
          </p:cNvCxnSpPr>
          <p:nvPr/>
        </p:nvCxnSpPr>
        <p:spPr>
          <a:xfrm>
            <a:off x="5202462" y="13807839"/>
            <a:ext cx="792088" cy="12700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angular"/>
          <p:cNvCxnSpPr>
            <a:stCxn id="19" idx="3"/>
            <a:endCxn id="25" idx="1"/>
          </p:cNvCxnSpPr>
          <p:nvPr/>
        </p:nvCxnSpPr>
        <p:spPr>
          <a:xfrm flipV="1">
            <a:off x="9522942" y="10126221"/>
            <a:ext cx="864096" cy="3681618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>
            <a:stCxn id="12" idx="2"/>
          </p:cNvCxnSpPr>
          <p:nvPr/>
        </p:nvCxnSpPr>
        <p:spPr>
          <a:xfrm>
            <a:off x="3438266" y="22628819"/>
            <a:ext cx="0" cy="2735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3438266" y="22888130"/>
            <a:ext cx="111252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 flipV="1">
            <a:off x="14563502" y="10234233"/>
            <a:ext cx="0" cy="1265389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 de flecha"/>
          <p:cNvCxnSpPr>
            <a:endCxn id="40" idx="1"/>
          </p:cNvCxnSpPr>
          <p:nvPr/>
        </p:nvCxnSpPr>
        <p:spPr>
          <a:xfrm>
            <a:off x="14563502" y="10234233"/>
            <a:ext cx="424892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angular"/>
          <p:cNvCxnSpPr>
            <a:stCxn id="40" idx="3"/>
            <a:endCxn id="50" idx="1"/>
          </p:cNvCxnSpPr>
          <p:nvPr/>
        </p:nvCxnSpPr>
        <p:spPr>
          <a:xfrm>
            <a:off x="18516786" y="10234233"/>
            <a:ext cx="655228" cy="10939910"/>
          </a:xfrm>
          <a:prstGeom prst="bentConnector3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angular"/>
          <p:cNvCxnSpPr>
            <a:stCxn id="34" idx="3"/>
            <a:endCxn id="43" idx="0"/>
          </p:cNvCxnSpPr>
          <p:nvPr/>
        </p:nvCxnSpPr>
        <p:spPr>
          <a:xfrm flipV="1">
            <a:off x="18516786" y="12331675"/>
            <a:ext cx="2419424" cy="4956215"/>
          </a:xfrm>
          <a:prstGeom prst="bentConnector4">
            <a:avLst>
              <a:gd name="adj1" fmla="val 21360"/>
              <a:gd name="adj2" fmla="val 104612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 de flecha"/>
          <p:cNvCxnSpPr>
            <a:endCxn id="31" idx="1"/>
          </p:cNvCxnSpPr>
          <p:nvPr/>
        </p:nvCxnSpPr>
        <p:spPr>
          <a:xfrm>
            <a:off x="13915430" y="6918738"/>
            <a:ext cx="10729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>
            <a:stCxn id="26" idx="3"/>
          </p:cNvCxnSpPr>
          <p:nvPr/>
        </p:nvCxnSpPr>
        <p:spPr>
          <a:xfrm>
            <a:off x="13915430" y="13834633"/>
            <a:ext cx="28803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14203462" y="13834633"/>
            <a:ext cx="0" cy="506517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6" name="185 Conector recto"/>
          <p:cNvCxnSpPr/>
          <p:nvPr/>
        </p:nvCxnSpPr>
        <p:spPr>
          <a:xfrm>
            <a:off x="14203462" y="18899811"/>
            <a:ext cx="6804756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8" name="187 Conector recto de flecha"/>
          <p:cNvCxnSpPr>
            <a:endCxn id="41" idx="2"/>
          </p:cNvCxnSpPr>
          <p:nvPr/>
        </p:nvCxnSpPr>
        <p:spPr>
          <a:xfrm flipV="1">
            <a:off x="21008218" y="18524363"/>
            <a:ext cx="0" cy="375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308</Words>
  <Application>Microsoft Office PowerPoint</Application>
  <PresentationFormat>Personalizado</PresentationFormat>
  <Paragraphs>173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SoftPack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A-ORDAZ</dc:creator>
  <cp:lastModifiedBy>IIA</cp:lastModifiedBy>
  <cp:revision>63</cp:revision>
  <cp:lastPrinted>2016-06-23T16:12:41Z</cp:lastPrinted>
  <dcterms:created xsi:type="dcterms:W3CDTF">2011-09-28T19:31:21Z</dcterms:created>
  <dcterms:modified xsi:type="dcterms:W3CDTF">2016-11-18T21:12:58Z</dcterms:modified>
</cp:coreProperties>
</file>