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5" r:id="rId9"/>
    <p:sldId id="283" r:id="rId10"/>
  </p:sldIdLst>
  <p:sldSz cx="12192000" cy="6858000"/>
  <p:notesSz cx="7010400" cy="92233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8695F86-9C8B-F24D-ADF7-7D27B0B91CEC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95"/>
            <p14:sldId id="283"/>
          </p14:sldIdLst>
        </p14:section>
        <p14:section name="Actividades" id="{6445E19C-13B0-5749-ACBC-9D51943731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LUIS MANZO BAUTISTA" initials="JLMB" lastIdx="0" clrIdx="0">
    <p:extLst/>
  </p:cmAuthor>
  <p:cmAuthor id="2" name="JOSE LUIS MANZO BAUTISTA" initials="JLMB [2]" lastIdx="0" clrIdx="1">
    <p:extLst/>
  </p:cmAuthor>
  <p:cmAuthor id="3" name="JOSE LUIS MANZO BAUTISTA" initials="JLMB [3]" lastIdx="0" clrIdx="2">
    <p:extLst/>
  </p:cmAuthor>
  <p:cmAuthor id="4" name="JOSE LUIS MANZO BAUTISTA" initials="JLMB [4]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2" autoAdjust="0"/>
    <p:restoredTop sz="94660"/>
  </p:normalViewPr>
  <p:slideViewPr>
    <p:cSldViewPr>
      <p:cViewPr>
        <p:scale>
          <a:sx n="81" d="100"/>
          <a:sy n="81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770"/>
          </a:xfrm>
          <a:prstGeom prst="rect">
            <a:avLst/>
          </a:prstGeom>
        </p:spPr>
        <p:txBody>
          <a:bodyPr vert="horz" lIns="90700" tIns="45351" rIns="90700" bIns="45351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2770"/>
          </a:xfrm>
          <a:prstGeom prst="rect">
            <a:avLst/>
          </a:prstGeom>
        </p:spPr>
        <p:txBody>
          <a:bodyPr vert="horz" lIns="90700" tIns="45351" rIns="90700" bIns="45351" rtlCol="0"/>
          <a:lstStyle>
            <a:lvl1pPr algn="r">
              <a:defRPr sz="1200"/>
            </a:lvl1pPr>
          </a:lstStyle>
          <a:p>
            <a:fld id="{02356E03-9E97-3F44-89BE-CFCA9E106934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54113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0" tIns="45351" rIns="90700" bIns="45351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2" y="4438751"/>
            <a:ext cx="5608320" cy="3631704"/>
          </a:xfrm>
          <a:prstGeom prst="rect">
            <a:avLst/>
          </a:prstGeom>
        </p:spPr>
        <p:txBody>
          <a:bodyPr vert="horz" lIns="90700" tIns="45351" rIns="90700" bIns="45351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0609"/>
            <a:ext cx="3037840" cy="462769"/>
          </a:xfrm>
          <a:prstGeom prst="rect">
            <a:avLst/>
          </a:prstGeom>
        </p:spPr>
        <p:txBody>
          <a:bodyPr vert="horz" lIns="90700" tIns="45351" rIns="90700" bIns="45351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7" y="8760609"/>
            <a:ext cx="3037840" cy="462769"/>
          </a:xfrm>
          <a:prstGeom prst="rect">
            <a:avLst/>
          </a:prstGeom>
        </p:spPr>
        <p:txBody>
          <a:bodyPr vert="horz" lIns="90700" tIns="45351" rIns="90700" bIns="45351" rtlCol="0" anchor="b"/>
          <a:lstStyle>
            <a:lvl1pPr algn="r">
              <a:defRPr sz="1200"/>
            </a:lvl1pPr>
          </a:lstStyle>
          <a:p>
            <a:fld id="{220A9DE7-8863-2B4D-98B9-3BF5F7B9651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999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562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489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955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350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256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21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96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460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9DE7-8863-2B4D-98B9-3BF5F7B96510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409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4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81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19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90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675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174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536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299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41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6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116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6942-A9CC-E44A-AFB0-B1E62E704796}" type="datetimeFigureOut">
              <a:rPr lang="es-ES_tradnl" smtClean="0"/>
              <a:pPr/>
              <a:t>16/10/2019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015B-B398-934F-9669-96C64004E73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84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3632" y="4165307"/>
            <a:ext cx="8074124" cy="755266"/>
          </a:xfrm>
        </p:spPr>
        <p:txBody>
          <a:bodyPr anchor="ctr">
            <a:normAutofit/>
          </a:bodyPr>
          <a:lstStyle/>
          <a:p>
            <a:r>
              <a:rPr lang="es-ES_tradnl" sz="2400" b="1" dirty="0">
                <a:latin typeface="Soberana Texto" charset="0"/>
                <a:ea typeface="Soberana Texto" charset="0"/>
                <a:cs typeface="Soberana Texto" charset="0"/>
              </a:rPr>
              <a:t>Zamora, Michoacán, </a:t>
            </a:r>
            <a:r>
              <a:rPr lang="es-ES_tradnl" sz="2400" b="1" dirty="0" smtClean="0">
                <a:latin typeface="Soberana Texto" charset="0"/>
                <a:ea typeface="Soberana Texto" charset="0"/>
                <a:cs typeface="Soberana Texto" charset="0"/>
              </a:rPr>
              <a:t>Octubre de </a:t>
            </a:r>
            <a:r>
              <a:rPr lang="es-ES_tradnl" sz="2400" b="1" dirty="0">
                <a:latin typeface="Soberana Texto" charset="0"/>
                <a:ea typeface="Soberana Texto" charset="0"/>
                <a:cs typeface="Soberana Texto" charset="0"/>
              </a:rPr>
              <a:t>2019</a:t>
            </a:r>
            <a:endParaRPr lang="es-ES_tradnl" sz="4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429374"/>
            <a:ext cx="12192000" cy="428626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s-ES_tradnl" sz="2000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  <a:p>
            <a:pPr>
              <a:spcBef>
                <a:spcPct val="0"/>
              </a:spcBef>
            </a:pPr>
            <a:r>
              <a:rPr lang="es-ES_tradnl" sz="2000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”Sabidur</a:t>
            </a:r>
            <a:r>
              <a:rPr lang="es-ES" sz="2000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2000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  <a:p>
            <a:pPr>
              <a:spcBef>
                <a:spcPct val="0"/>
              </a:spcBef>
            </a:pPr>
            <a:endParaRPr lang="es-ES_tradnl" sz="2000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15150" y="-1028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13" name="Imagen 12" descr="C:\Documents and Settings\USUARIO GENERAL\Escritorio\IDENTIDAD GRÁFICA\sep_horizont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48" y="414821"/>
            <a:ext cx="2609850" cy="77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3964179"/>
            <a:ext cx="1349945" cy="151550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2524357"/>
            <a:ext cx="12192000" cy="12830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INDICADORES INSTITUCIONALES 22 METAS</a:t>
            </a:r>
            <a:endParaRPr lang="es-ES_tradnl" sz="1800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967" y="122948"/>
            <a:ext cx="2660065" cy="13639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680" y="201798"/>
            <a:ext cx="92455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24593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Arial"/>
              <a:buNone/>
            </a:pPr>
            <a:r>
              <a:rPr lang="es-ES_tradnl" sz="2000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 </a:t>
            </a:r>
            <a:r>
              <a:rPr lang="es-ES_tradnl" sz="4400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Contenido </a:t>
            </a:r>
            <a:endParaRPr lang="es-ES_tradnl" sz="2000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2" name="Subtítulo 2"/>
          <p:cNvSpPr>
            <a:spLocks noGrp="1"/>
          </p:cNvSpPr>
          <p:nvPr/>
        </p:nvSpPr>
        <p:spPr>
          <a:xfrm>
            <a:off x="3835764" y="2319244"/>
            <a:ext cx="7992888" cy="24779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bg1"/>
                </a:solidFill>
                <a:latin typeface="Soberana Texto" panose="02000000000000000000" pitchFamily="50" charset="0"/>
              </a:rPr>
              <a:t>Matriz de indicadores para resultados </a:t>
            </a:r>
            <a:r>
              <a:rPr lang="es-ES_tradnl" b="1" dirty="0" smtClean="0">
                <a:solidFill>
                  <a:schemeClr val="bg1"/>
                </a:solidFill>
                <a:latin typeface="Soberana Texto" panose="02000000000000000000" pitchFamily="50" charset="0"/>
              </a:rPr>
              <a:t>a Octubre</a:t>
            </a:r>
            <a:endParaRPr lang="es-ES_tradnl" b="1" dirty="0">
              <a:solidFill>
                <a:schemeClr val="bg1"/>
              </a:solidFill>
              <a:latin typeface="Soberana Texto" panose="02000000000000000000" pitchFamily="50" charset="0"/>
            </a:endParaRPr>
          </a:p>
          <a:p>
            <a:pPr lvl="1"/>
            <a:endParaRPr lang="es-ES_tradnl" b="1" dirty="0">
              <a:solidFill>
                <a:schemeClr val="bg1"/>
              </a:solidFill>
              <a:latin typeface="Soberana Texto" panose="020000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92" y="6227"/>
            <a:ext cx="751087" cy="84320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244"/>
            <a:ext cx="3835764" cy="2477908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3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1/21</a:t>
            </a:r>
          </a:p>
        </p:txBody>
      </p:sp>
    </p:spTree>
    <p:extLst>
      <p:ext uri="{BB962C8B-B14F-4D97-AF65-F5344CB8AC3E}">
        <p14:creationId xmlns:p14="http://schemas.microsoft.com/office/powerpoint/2010/main" val="84154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b="1" dirty="0">
                <a:solidFill>
                  <a:schemeClr val="bg1"/>
                </a:solidFill>
                <a:latin typeface="Soberana Texto" panose="02000000000000000000" pitchFamily="50" charset="0"/>
                <a:ea typeface="Soberana Texto" charset="0"/>
                <a:cs typeface="Soberana Texto" charset="0"/>
              </a:rPr>
              <a:t>  </a:t>
            </a:r>
            <a:r>
              <a:rPr lang="es-MX" b="1" dirty="0">
                <a:solidFill>
                  <a:schemeClr val="bg1"/>
                </a:solidFill>
                <a:latin typeface="Soberana Texto" panose="02000000000000000000" pitchFamily="50" charset="0"/>
                <a:ea typeface="Soberana Texto" charset="0"/>
                <a:cs typeface="Soberana Texto" charset="0"/>
              </a:rPr>
              <a:t>Objetivo 1 “Fortalecer la calidad de los servicios educativos”</a:t>
            </a:r>
            <a:endParaRPr lang="es-ES_tradnl" b="1" dirty="0">
              <a:solidFill>
                <a:schemeClr val="bg1"/>
              </a:solidFill>
              <a:latin typeface="Soberana Texto" panose="02000000000000000000" pitchFamily="50" charset="0"/>
              <a:ea typeface="Soberana Texto" charset="0"/>
              <a:cs typeface="Soberana Texto" charset="0"/>
            </a:endParaRPr>
          </a:p>
        </p:txBody>
      </p:sp>
      <p:sp>
        <p:nvSpPr>
          <p:cNvPr id="8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2/21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42855"/>
              </p:ext>
            </p:extLst>
          </p:nvPr>
        </p:nvGraphicFramePr>
        <p:xfrm>
          <a:off x="273403" y="900487"/>
          <a:ext cx="11424137" cy="97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24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00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NACIONAL DE DESARROLLO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dirty="0"/>
                        <a:t>1. Desarrollar el potencial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humano de los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mexicanos con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educación de calidad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SECTORIAL DE EDUCACI</a:t>
                      </a:r>
                      <a:r>
                        <a:rPr lang="es-ES" sz="1000" baseline="0" dirty="0"/>
                        <a:t>ÓN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2. Fortalecer la calidad y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pertinencia de la educación media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superior, superior y formación para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el trabajo, a fin de que contribuyan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al desarrollo de México.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TECNM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1. Fortalecer la calidad de los servicios educativos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PIID ITESZ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dirty="0"/>
                        <a:t>1.  Fortalecer la calidad de los servicios educativos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07500" y="1969095"/>
            <a:ext cx="333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panose="02000000000000000000" pitchFamily="50" charset="0"/>
                <a:ea typeface="Soberana Texto" charset="0"/>
                <a:cs typeface="Soberana Texto" charset="0"/>
              </a:rPr>
              <a:t>Matriz</a:t>
            </a:r>
            <a:r>
              <a:rPr lang="es-ES" sz="1400" b="1" dirty="0">
                <a:latin typeface="Soberana Texto" panose="02000000000000000000" pitchFamily="50" charset="0"/>
                <a:ea typeface="Soberana Texto" charset="0"/>
                <a:cs typeface="Soberana Texto" charset="0"/>
              </a:rPr>
              <a:t> de Indicadores para Resultados</a:t>
            </a:r>
            <a:endParaRPr lang="es-ES_tradnl" sz="1400" b="1" dirty="0">
              <a:latin typeface="Soberana Texto" panose="02000000000000000000" pitchFamily="50" charset="0"/>
              <a:ea typeface="Soberana Texto" charset="0"/>
              <a:cs typeface="Soberana Texto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07500" y="625979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panose="02000000000000000000" pitchFamily="50" charset="0"/>
                <a:ea typeface="Soberana Texto" charset="0"/>
                <a:cs typeface="Soberana Texto" charset="0"/>
              </a:rPr>
              <a:t>Alineación</a:t>
            </a:r>
            <a:r>
              <a:rPr lang="es-ES" sz="1400" b="1" dirty="0">
                <a:latin typeface="Soberana Texto" panose="02000000000000000000" pitchFamily="50" charset="0"/>
                <a:ea typeface="Soberana Texto" charset="0"/>
                <a:cs typeface="Soberana Texto" charset="0"/>
              </a:rPr>
              <a:t> Estratégica</a:t>
            </a:r>
            <a:endParaRPr lang="es-ES_tradnl" sz="1400" b="1" dirty="0">
              <a:latin typeface="Soberana Texto" panose="02000000000000000000" pitchFamily="50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0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23428"/>
              </p:ext>
            </p:extLst>
          </p:nvPr>
        </p:nvGraphicFramePr>
        <p:xfrm>
          <a:off x="273402" y="2348881"/>
          <a:ext cx="11424134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2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7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4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84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84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142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9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09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08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4255">
                <a:tc>
                  <a:txBody>
                    <a:bodyPr/>
                    <a:lstStyle/>
                    <a:p>
                      <a:pPr algn="ctr"/>
                      <a:endParaRPr lang="es-ES_tradnl" sz="12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_tradnl" sz="1200" kern="1200" dirty="0">
                          <a:solidFill>
                            <a:schemeClr val="tx1"/>
                          </a:solidFill>
                        </a:rPr>
                        <a:t>INDICADOR ESTRATÉGICO</a:t>
                      </a:r>
                      <a:endParaRPr lang="es-ES_tradnl" sz="1200" b="1" kern="1200" dirty="0">
                        <a:solidFill>
                          <a:schemeClr val="tx1"/>
                        </a:solidFill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  <a:p>
                      <a:pPr algn="ctr"/>
                      <a:r>
                        <a:rPr lang="es-ES_tradnl" sz="1200" dirty="0"/>
                        <a:t>FORMULA DE CÁLCULO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L</a:t>
                      </a:r>
                      <a:r>
                        <a:rPr lang="es-ES" sz="1200" dirty="0"/>
                        <a:t>Í</a:t>
                      </a:r>
                      <a:r>
                        <a:rPr lang="es-ES_tradnl" sz="1200" dirty="0"/>
                        <a:t>NEA BASE 2014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META</a:t>
                      </a:r>
                      <a:r>
                        <a:rPr lang="es-ES_tradnl" sz="1200" baseline="0" dirty="0"/>
                        <a:t> 2015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META</a:t>
                      </a:r>
                      <a:r>
                        <a:rPr lang="es-ES_tradnl" sz="1200" baseline="0" dirty="0"/>
                        <a:t> 2016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META</a:t>
                      </a:r>
                      <a:r>
                        <a:rPr lang="es-ES_tradnl" sz="1200" baseline="0" dirty="0"/>
                        <a:t> 2017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META 2018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ESTATUS</a:t>
                      </a:r>
                    </a:p>
                    <a:p>
                      <a:pPr algn="ctr"/>
                      <a:r>
                        <a:rPr lang="es-ES_tradnl" sz="1200" dirty="0" smtClean="0"/>
                        <a:t>OCTUBRE </a:t>
                      </a:r>
                      <a:r>
                        <a:rPr lang="es-ES_tradnl" sz="1200" dirty="0"/>
                        <a:t>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META 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173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tx1"/>
                          </a:solidFill>
                        </a:rPr>
                        <a:t>1.1 Porcentaje de estudiantes de licenciatura inscritos en programas acreditados o reconocidos por su calidad</a:t>
                      </a:r>
                      <a:endParaRPr lang="es-ES_tradnl" sz="1200" b="0" dirty="0">
                        <a:solidFill>
                          <a:schemeClr val="tx1"/>
                        </a:solidFill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Número de estudiantes de licenciatura que realizan sus estudios en programas acreditados o reconocidos por su calidad/ Total de estudiantes de licenciatura que realizan sus estudios en programas evaluables)*100. </a:t>
                      </a:r>
                    </a:p>
                    <a:p>
                      <a:pPr algn="ctr" fontAlgn="ctr"/>
                      <a:endParaRPr lang="sk-SK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sk-SK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100%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61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 Porcentaje de profesores de tiempo completo con posgrado. </a:t>
                      </a:r>
                      <a:endParaRPr lang="es-ES_tradnl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(Profesores de tiempo completo con  posgrado / Total de profesores de tiempo completo) *100. </a:t>
                      </a:r>
                    </a:p>
                    <a:p>
                      <a:pPr algn="ctr" fontAlgn="t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76.19%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76.19%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200" b="1" i="0" u="none" strike="noStrike" kern="1200" dirty="0">
                        <a:solidFill>
                          <a:schemeClr val="dk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67%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031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 Porcentaje de profesores de tiempo completo con reconocimiento del perfil deseable.  </a:t>
                      </a:r>
                      <a:endParaRPr lang="es-ES_tradnl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(Número de profesores de tiempo completo con reconocimiento del perfil deseable / Total de profesores de tiempo completo con posgrado) * 100. </a:t>
                      </a:r>
                    </a:p>
                    <a:p>
                      <a:pPr algn="ctr" fontAlgn="t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</a:rPr>
                        <a:t>63</a:t>
                      </a:r>
                      <a:r>
                        <a:rPr lang="es-ES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Sans" panose="02000000000000000000" pitchFamily="50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65%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54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1.4 Eficiencia terminal. </a:t>
                      </a:r>
                      <a:endParaRPr lang="es-ES_tradnl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sk-SK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(Número de titulados de licenciatura en el ciclo escolar n/la matrícula de nuevo ingreso n-6)*100</a:t>
                      </a:r>
                      <a:endParaRPr lang="sk-SK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62.65%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41.40%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44.13%</a:t>
                      </a:r>
                      <a:endParaRPr lang="is-IS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latin typeface="Soberana Sans" panose="020000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45%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92" y="6227"/>
            <a:ext cx="751087" cy="8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  Objetivo 2. Incrementar la cobertura, promover la inclusión y la equidad educativa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28233"/>
              </p:ext>
            </p:extLst>
          </p:nvPr>
        </p:nvGraphicFramePr>
        <p:xfrm>
          <a:off x="273403" y="893013"/>
          <a:ext cx="11490040" cy="97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29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1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NACIONAL DE DESARROLLO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dirty="0"/>
                        <a:t>2. Garantizar la inclusión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y la equidad en el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Sistema Educativo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SECTORIAL DE EDUCACI</a:t>
                      </a:r>
                      <a:r>
                        <a:rPr lang="es-ES" sz="1000" baseline="0" dirty="0"/>
                        <a:t>ÓN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3. Asegurar mayor cobertura,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inclusión y equidad educativa entre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todos los grupos de la población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para la construcción de una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sociedad más justa.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TECNM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2. Incrementar la cobertura,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promover la inclusión y la equidad educativa.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PIID ITESZ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2. Incrementar la cobertura,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promover la inclusión y la equidad educativa.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73403" y="2182286"/>
            <a:ext cx="3029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Calibri" pitchFamily="34" charset="0"/>
                <a:ea typeface="Soberana Texto" charset="0"/>
                <a:cs typeface="Calibri" pitchFamily="34" charset="0"/>
              </a:rPr>
              <a:t>Matr</a:t>
            </a:r>
            <a:r>
              <a:rPr lang="es-ES" sz="1400" b="1" dirty="0">
                <a:latin typeface="Calibri" pitchFamily="34" charset="0"/>
                <a:ea typeface="Soberana Texto" charset="0"/>
                <a:cs typeface="Calibri" pitchFamily="34" charset="0"/>
              </a:rPr>
              <a:t>iz de Indicadores para Resultados</a:t>
            </a:r>
            <a:endParaRPr lang="es-ES_tradnl" sz="1400" b="1" dirty="0">
              <a:latin typeface="Calibri" pitchFamily="34" charset="0"/>
              <a:ea typeface="Soberana Texto" charset="0"/>
              <a:cs typeface="Calibri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98758" y="609600"/>
            <a:ext cx="202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Alineaci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ón Estratégica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0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62606"/>
              </p:ext>
            </p:extLst>
          </p:nvPr>
        </p:nvGraphicFramePr>
        <p:xfrm>
          <a:off x="273403" y="2915384"/>
          <a:ext cx="11490039" cy="3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9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19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19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51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18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17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9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1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INDICADOR</a:t>
                      </a:r>
                      <a:r>
                        <a:rPr lang="es-ES_tradnl" sz="1200" b="1" kern="1200" baseline="0" dirty="0">
                          <a:solidFill>
                            <a:schemeClr val="lt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 </a:t>
                      </a:r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ESTRATÉGICO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latin typeface="+mn-lt"/>
                          <a:ea typeface="Soberana Texto" charset="0"/>
                          <a:cs typeface="Soberana Texto" charset="0"/>
                        </a:rPr>
                        <a:t>FORMULA DE CÁLCULO</a:t>
                      </a:r>
                    </a:p>
                    <a:p>
                      <a:pPr algn="ctr"/>
                      <a:endParaRPr lang="es-ES_tradnl" sz="1200" b="1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LINEA BASE 2014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2015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2016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2018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ESTATUS</a:t>
                      </a:r>
                    </a:p>
                    <a:p>
                      <a:pPr algn="ctr"/>
                      <a:r>
                        <a:rPr lang="es-ES_tradnl" sz="1200" dirty="0" smtClean="0"/>
                        <a:t>OBTUBRE</a:t>
                      </a:r>
                      <a:r>
                        <a:rPr lang="es-ES_tradnl" sz="1200" baseline="0" dirty="0" smtClean="0"/>
                        <a:t> 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2019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endParaRPr lang="es-ES_tradnl" sz="1200" b="1" dirty="0">
                        <a:solidFill>
                          <a:schemeClr val="tx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2.1 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Matrícula del nivel licenciatura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estudiantes inscritos en programas de licenciatura. 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ctr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2130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2348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2680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2885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latin typeface="+mn-lt"/>
                        </a:rPr>
                        <a:t>3138</a:t>
                      </a:r>
                      <a:endParaRPr lang="es-ES" sz="12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3081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2.2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Matrícula en posgrado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estudiantes que realizan estudios en programas de posgrado. </a:t>
                      </a:r>
                    </a:p>
                    <a:p>
                      <a:pPr algn="ctr" fontAlgn="t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is-IS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25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2.3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Matrícula en educación no escolarizada –a distancia- y mixta.  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estudiantes inscritos en programas de licenciatura en la modalidad no escolarizada –a distancia- y mixta</a:t>
                      </a:r>
                    </a:p>
                    <a:p>
                      <a:pPr algn="ctr" fontAlgn="t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92" y="6227"/>
            <a:ext cx="751087" cy="843202"/>
          </a:xfrm>
          <a:prstGeom prst="rect">
            <a:avLst/>
          </a:prstGeom>
        </p:spPr>
      </p:pic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4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6/21</a:t>
            </a:r>
          </a:p>
        </p:txBody>
      </p:sp>
    </p:spTree>
    <p:extLst>
      <p:ext uri="{BB962C8B-B14F-4D97-AF65-F5344CB8AC3E}">
        <p14:creationId xmlns:p14="http://schemas.microsoft.com/office/powerpoint/2010/main" val="197080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Objetivo 3. Promover la formación integral de los estudiantes</a:t>
            </a:r>
            <a:endParaRPr lang="es-ES_tradnl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55554"/>
              </p:ext>
            </p:extLst>
          </p:nvPr>
        </p:nvGraphicFramePr>
        <p:xfrm>
          <a:off x="321719" y="960654"/>
          <a:ext cx="11490040" cy="128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29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1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NACIONAL DE DESARROLLO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dirty="0"/>
                        <a:t>3. Ampliar el acceso a la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cultura como un medio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para la formación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integral de los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ciudadanos.                   </a:t>
                      </a:r>
                    </a:p>
                    <a:p>
                      <a:r>
                        <a:rPr lang="es-ES_tradnl" sz="1000" dirty="0"/>
                        <a:t>4. Promover el deporte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de manera incluyente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para fomentar una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cultura de salud.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SECTORIAL DE EDUCACI</a:t>
                      </a:r>
                      <a:r>
                        <a:rPr lang="es-ES" sz="1000" baseline="0" dirty="0"/>
                        <a:t>ÓN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dirty="0"/>
                        <a:t>5. Promover y difundir el arte y la</a:t>
                      </a:r>
                      <a:r>
                        <a:rPr lang="ro-RO" sz="1000" baseline="0" dirty="0"/>
                        <a:t> </a:t>
                      </a:r>
                      <a:r>
                        <a:rPr lang="ro-RO" sz="1000" dirty="0"/>
                        <a:t>cultura como </a:t>
                      </a:r>
                      <a:r>
                        <a:rPr lang="es-MX" sz="1000" dirty="0" smtClean="0"/>
                        <a:t> </a:t>
                      </a:r>
                      <a:r>
                        <a:rPr lang="ro-RO" sz="1000" dirty="0" smtClean="0"/>
                        <a:t>recursos </a:t>
                      </a:r>
                      <a:r>
                        <a:rPr lang="es-MX" sz="1000" dirty="0" smtClean="0"/>
                        <a:t> </a:t>
                      </a:r>
                      <a:r>
                        <a:rPr lang="ro-RO" sz="1000" dirty="0" smtClean="0"/>
                        <a:t>formativos</a:t>
                      </a:r>
                      <a:r>
                        <a:rPr lang="ro-RO" sz="1000" baseline="0" dirty="0" smtClean="0"/>
                        <a:t> </a:t>
                      </a:r>
                      <a:r>
                        <a:rPr lang="ro-RO" sz="1000" dirty="0"/>
                        <a:t>privilegiados para impulsar la</a:t>
                      </a:r>
                      <a:r>
                        <a:rPr lang="ro-RO" sz="1000" baseline="0" dirty="0"/>
                        <a:t> </a:t>
                      </a:r>
                      <a:r>
                        <a:rPr lang="ro-RO" sz="1000" dirty="0"/>
                        <a:t>educación integral.                                            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dirty="0"/>
                        <a:t> 4. Fortalecer la práctica de</a:t>
                      </a:r>
                      <a:r>
                        <a:rPr lang="ro-RO" sz="1000" baseline="0" dirty="0"/>
                        <a:t> </a:t>
                      </a:r>
                      <a:r>
                        <a:rPr lang="ro-RO" sz="1000" dirty="0"/>
                        <a:t>actividades físicas y deportivas</a:t>
                      </a:r>
                      <a:r>
                        <a:rPr lang="ro-RO" sz="1000" baseline="0" dirty="0"/>
                        <a:t> </a:t>
                      </a:r>
                      <a:r>
                        <a:rPr lang="es-MX" sz="1000" baseline="0" dirty="0" smtClean="0"/>
                        <a:t> </a:t>
                      </a:r>
                      <a:r>
                        <a:rPr lang="ro-RO" sz="1000" dirty="0" smtClean="0"/>
                        <a:t>como </a:t>
                      </a:r>
                      <a:r>
                        <a:rPr lang="ro-RO" sz="1000" dirty="0"/>
                        <a:t>un componente de la</a:t>
                      </a:r>
                      <a:r>
                        <a:rPr lang="ro-RO" sz="1000" baseline="0" dirty="0"/>
                        <a:t> </a:t>
                      </a:r>
                      <a:r>
                        <a:rPr lang="es-MX" sz="1000" baseline="0" dirty="0" smtClean="0"/>
                        <a:t> </a:t>
                      </a:r>
                      <a:r>
                        <a:rPr lang="ro-RO" sz="1000" dirty="0" smtClean="0"/>
                        <a:t>educación </a:t>
                      </a:r>
                      <a:r>
                        <a:rPr lang="ro-RO" sz="1000" dirty="0"/>
                        <a:t>integral.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TECNM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3. Promover la formación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integral de los estudiantes.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PIID ITESZ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3. Promover la formación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integral de los estudiantes.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307841" y="2276872"/>
            <a:ext cx="333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Matr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iz de Indicadores para Resultados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7841" y="597264"/>
            <a:ext cx="202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Alineaci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ón Estratégica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0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42587"/>
              </p:ext>
            </p:extLst>
          </p:nvPr>
        </p:nvGraphicFramePr>
        <p:xfrm>
          <a:off x="307841" y="2564904"/>
          <a:ext cx="11493377" cy="397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1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73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9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59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85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240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26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INDICADOR ESTRATÉGICO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latin typeface="+mn-lt"/>
                          <a:ea typeface="Soberana Texto" charset="0"/>
                          <a:cs typeface="Soberana Texto" charset="0"/>
                        </a:rPr>
                        <a:t>FORMULA DE CÁLCULO</a:t>
                      </a:r>
                    </a:p>
                    <a:p>
                      <a:pPr algn="ctr"/>
                      <a:endParaRPr lang="es-ES_tradnl" sz="1200" b="1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LINEA BASE 2014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2015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2016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2018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ESTATUS</a:t>
                      </a:r>
                    </a:p>
                    <a:p>
                      <a:pPr algn="ctr"/>
                      <a:r>
                        <a:rPr lang="es-ES_tradnl" sz="1200" dirty="0" smtClean="0"/>
                        <a:t>OCTUBRE </a:t>
                      </a:r>
                      <a:r>
                        <a:rPr lang="es-ES_tradnl" sz="1200" dirty="0"/>
                        <a:t>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2019</a:t>
                      </a:r>
                    </a:p>
                    <a:p>
                      <a:pPr algn="ctr"/>
                      <a:endParaRPr lang="es-ES_tradnl" sz="1200" b="1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2628">
                <a:tc>
                  <a:txBody>
                    <a:bodyPr/>
                    <a:lstStyle/>
                    <a:p>
                      <a:pPr algn="ctr"/>
                      <a:endParaRPr lang="es-ES_tradnl" sz="1200" b="1" dirty="0">
                        <a:solidFill>
                          <a:schemeClr val="tx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3.1 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Porcentaje de estudiantes que participan en actividades de</a:t>
                      </a:r>
                      <a:r>
                        <a:rPr lang="es-ES_tradnl" sz="1200" b="0" baseline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 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extensión: artísticas, culturales y cívicas. 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(Número de estudiantes que participan en actividades de extensión: artísticas, culturales y cívica, promovidas y organizadas por los institutos y centros / Matrícula total) * 100. 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19.34%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18%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22%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24%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50.36%</a:t>
                      </a:r>
                    </a:p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24.31%</a:t>
                      </a:r>
                      <a:endParaRPr lang="es-MX" sz="12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25%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854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3.2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Porcentaje de estudiantes que participan en actividades</a:t>
                      </a:r>
                      <a:r>
                        <a:rPr lang="es-ES_tradnl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deportivas </a:t>
                      </a:r>
                    </a:p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recreativas. 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(Número de estudiantes que participan en actividades deportivas y recreativas, promovidas y organizadas por los institutos y centros / Matrícula total de estudiantes)*100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24.23%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20%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30%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32%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41.77%</a:t>
                      </a:r>
                    </a:p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33.28%</a:t>
                      </a:r>
                      <a:endParaRPr lang="es-MX" sz="12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s-I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35%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3.3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Porcentaje de estudiantes inscritos en algún curso o programa de enseñanza de lenguas extranjeras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(Número de estudiantes inscritos en algún curso o programa de enseñanza de lenguas extranjeras / Matrícula total de estudiantes)*100. 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46.24%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28%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50%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50%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51%</a:t>
                      </a:r>
                    </a:p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34.42%</a:t>
                      </a:r>
                      <a:endParaRPr lang="es-MX" sz="12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s-I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s-I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608" y="6227"/>
            <a:ext cx="607071" cy="603373"/>
          </a:xfrm>
          <a:prstGeom prst="rect">
            <a:avLst/>
          </a:prstGeom>
        </p:spPr>
      </p:pic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4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9/21</a:t>
            </a:r>
          </a:p>
        </p:txBody>
      </p:sp>
    </p:spTree>
    <p:extLst>
      <p:ext uri="{BB962C8B-B14F-4D97-AF65-F5344CB8AC3E}">
        <p14:creationId xmlns:p14="http://schemas.microsoft.com/office/powerpoint/2010/main" val="349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  </a:t>
            </a:r>
            <a:r>
              <a:rPr lang="es-MX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Objetivo 4. Impulsar la ciencia, la tecnológica y la innovación</a:t>
            </a:r>
            <a:endParaRPr lang="es-ES_tradnl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32573"/>
              </p:ext>
            </p:extLst>
          </p:nvPr>
        </p:nvGraphicFramePr>
        <p:xfrm>
          <a:off x="279723" y="989194"/>
          <a:ext cx="11424597" cy="97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85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39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NACIONAL DE DESARROLLO</a:t>
                      </a:r>
                      <a:endParaRPr lang="es-ES_tradnl" sz="10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dirty="0"/>
                        <a:t>5. Hacer del desarrollo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científico, tecnológico y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la innovación pilares para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el progreso económico y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social sostenible.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SECTORIAL DE EDUCACI</a:t>
                      </a:r>
                      <a:r>
                        <a:rPr lang="es-ES" sz="1000" baseline="0" dirty="0"/>
                        <a:t>ÓN</a:t>
                      </a:r>
                      <a:endParaRPr lang="es-ES_tradnl" sz="10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6. Impulsar la educación científica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y tecnológica como elemento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indispensable para la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transformación de México en una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sociedad del conocimiento.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TECNM</a:t>
                      </a:r>
                      <a:endParaRPr lang="es-ES_tradnl" sz="10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4. Impulsar la ciencia, la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tecnología y la innovación.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PIID ITESZ</a:t>
                      </a:r>
                      <a:endParaRPr lang="es-ES_tradnl" sz="10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4. Impulsar la ciencia, la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tecnología y la innovación.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34211" y="2118308"/>
            <a:ext cx="333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Matr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iz de Indicadores para Resultados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3403" y="682585"/>
            <a:ext cx="202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Alineación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 Estratégica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0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90904"/>
              </p:ext>
            </p:extLst>
          </p:nvPr>
        </p:nvGraphicFramePr>
        <p:xfrm>
          <a:off x="191345" y="2420888"/>
          <a:ext cx="11293084" cy="39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7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28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286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28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28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18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22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15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38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95916">
                <a:tc>
                  <a:txBody>
                    <a:bodyPr/>
                    <a:lstStyle/>
                    <a:p>
                      <a:pPr algn="ctr"/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INDICADOR ESTRATÉGICO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latin typeface="+mn-lt"/>
                          <a:ea typeface="Soberana Texto" charset="0"/>
                          <a:cs typeface="Soberana Texto" charset="0"/>
                        </a:rPr>
                        <a:t>FORMULA DE CÁLCULO</a:t>
                      </a:r>
                    </a:p>
                    <a:p>
                      <a:pPr algn="ctr"/>
                      <a:endParaRPr lang="es-ES_tradnl" sz="1200" b="1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LINEA BASE 2014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2016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2017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ESTATUS</a:t>
                      </a:r>
                    </a:p>
                    <a:p>
                      <a:pPr algn="ctr"/>
                      <a:r>
                        <a:rPr lang="es-ES_tradnl" sz="1200" dirty="0" smtClean="0"/>
                        <a:t>OCTUBRE </a:t>
                      </a:r>
                      <a:r>
                        <a:rPr lang="es-ES_tradnl" sz="1200" dirty="0"/>
                        <a:t>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endParaRPr lang="es-ES_tradnl" sz="1200" b="1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519">
                <a:tc>
                  <a:txBody>
                    <a:bodyPr/>
                    <a:lstStyle/>
                    <a:p>
                      <a:pPr algn="ctr"/>
                      <a:endParaRPr lang="es-ES_tradnl" sz="1200" b="1" dirty="0">
                        <a:solidFill>
                          <a:schemeClr val="tx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4.1 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Porcentaje de programas de doctorado escolarizados en áreas</a:t>
                      </a:r>
                      <a:r>
                        <a:rPr lang="es-ES_tradnl" sz="1200" b="0" baseline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 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de ciencia y tecnología registrados en el Programa Nacional de</a:t>
                      </a:r>
                      <a:r>
                        <a:rPr lang="es-ES_tradnl" sz="1200" b="0" baseline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 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Posgrados de Calidad. 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(Programas de doctorado escolarizados en áreas de ciencia y tecnología registrados en el Programa Nacional de Posgrados de Calidad /Total de programas de doctorado escolarizados en áreas de ciencia y tecnología) *100. 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  <a:p>
                      <a:pPr algn="ctr" fontAlgn="ctr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39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4.2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Profesores de tiempo completo adscritos al Sistema Nacional de Investigadores.  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Profesores adscritos al Sistema Nacional de Investigadores</a:t>
                      </a: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</a:p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592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4.3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Proyectos de investigación, desarrollo tecnológico e innovación. 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proyectos de investigación, desarrollo tecnológico e innovación realizados por el ITESZ </a:t>
                      </a:r>
                      <a:endParaRPr lang="sk-SK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11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is-IS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592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4.4 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Estudiantes de licenciatura y posgrado que participan en proyectos de investigación científica, desarrollo tecnológico e innovación. 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estudiantes que participan en proyectos de investigación científica, desarrollo tecnológico e innovación</a:t>
                      </a:r>
                      <a:endParaRPr lang="sk-SK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8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26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80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223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100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608" y="6227"/>
            <a:ext cx="607071" cy="603373"/>
          </a:xfrm>
          <a:prstGeom prst="rect">
            <a:avLst/>
          </a:prstGeom>
        </p:spPr>
      </p:pic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4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11/21</a:t>
            </a:r>
          </a:p>
        </p:txBody>
      </p:sp>
    </p:spTree>
    <p:extLst>
      <p:ext uri="{BB962C8B-B14F-4D97-AF65-F5344CB8AC3E}">
        <p14:creationId xmlns:p14="http://schemas.microsoft.com/office/powerpoint/2010/main" val="116806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Objetivo 5. Consolidar la vinculación con los sectores público, social y privado</a:t>
            </a:r>
            <a:endParaRPr lang="es-ES_tradnl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79243"/>
              </p:ext>
            </p:extLst>
          </p:nvPr>
        </p:nvGraphicFramePr>
        <p:xfrm>
          <a:off x="253258" y="836712"/>
          <a:ext cx="11395071" cy="97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52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2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NACIONAL DE DESARROLLO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dirty="0"/>
                        <a:t>1. Desarrollar el potencial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humano de los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mexicanos con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educación de calidad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PLAN</a:t>
                      </a:r>
                      <a:r>
                        <a:rPr lang="es-ES_tradnl" sz="1000" baseline="0" dirty="0"/>
                        <a:t> SECTORIAL DE EDUCACI</a:t>
                      </a:r>
                      <a:r>
                        <a:rPr lang="es-ES" sz="1000" baseline="0" dirty="0"/>
                        <a:t>ÓN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2. Fortalecer la calidad y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pertinencia de la educación media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superior, superior y formación para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el trabajo, a fin de que contribuyan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al desarrollo de México.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 ESTRATÉGICO TECNM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5. Consolidar la vinculación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con los sectores público,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social y privado.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OBJETIVO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ESTRATÉGICO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PIID  ITESZ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5. Consolidar la vinculación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con los sectores público,</a:t>
                      </a:r>
                      <a:r>
                        <a:rPr lang="es-ES_tradnl" sz="1000" baseline="0" dirty="0"/>
                        <a:t> </a:t>
                      </a:r>
                      <a:r>
                        <a:rPr lang="es-ES_tradnl" sz="1000" dirty="0"/>
                        <a:t>social y privado.</a:t>
                      </a:r>
                      <a:endParaRPr lang="es-ES_tradnl" sz="1000" b="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53258" y="1844824"/>
            <a:ext cx="333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Matr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iz de Indicadores para Resultados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91025" y="548680"/>
            <a:ext cx="202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Soberana Texto" charset="0"/>
                <a:ea typeface="Soberana Texto" charset="0"/>
                <a:cs typeface="Soberana Texto" charset="0"/>
              </a:rPr>
              <a:t>Alineaci</a:t>
            </a:r>
            <a:r>
              <a:rPr lang="es-ES" sz="1400" b="1" dirty="0">
                <a:latin typeface="Soberana Texto" charset="0"/>
                <a:ea typeface="Soberana Texto" charset="0"/>
                <a:cs typeface="Soberana Texto" charset="0"/>
              </a:rPr>
              <a:t>ón Estratégica</a:t>
            </a:r>
            <a:endParaRPr lang="es-ES_tradnl" sz="1400" b="1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0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21440"/>
              </p:ext>
            </p:extLst>
          </p:nvPr>
        </p:nvGraphicFramePr>
        <p:xfrm>
          <a:off x="119337" y="2152600"/>
          <a:ext cx="11752806" cy="4464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0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4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40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40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40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402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47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75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36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19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37260">
                <a:tc>
                  <a:txBody>
                    <a:bodyPr/>
                    <a:lstStyle/>
                    <a:p>
                      <a:pPr algn="ctr"/>
                      <a:endParaRPr lang="es-ES_tradnl" sz="12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INDICADOR DE ESTRATÉGICO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dirty="0"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FORMULA DE CÁLCULO</a:t>
                      </a:r>
                    </a:p>
                    <a:p>
                      <a:pPr algn="ctr"/>
                      <a:endParaRPr lang="es-ES_tradnl" sz="1200" b="1" dirty="0"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LINEA BASE 2014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2016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2017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ESTATUS</a:t>
                      </a:r>
                    </a:p>
                    <a:p>
                      <a:pPr algn="ctr"/>
                      <a:r>
                        <a:rPr lang="es-ES_tradnl" sz="1200" dirty="0" smtClean="0"/>
                        <a:t>OCTUBRE 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META 2019</a:t>
                      </a:r>
                      <a:endParaRPr lang="es-ES_tradnl" sz="1200" b="1" dirty="0"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298"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5.1 </a:t>
                      </a:r>
                      <a:r>
                        <a:rPr lang="es-ES_tradnl" sz="11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Registros de propiedad intelectual.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Total de registros de propiedad intelectual obtenidos por el ITESZ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Calibri (cuerpo)"/>
                        </a:rPr>
                        <a:t>5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660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5.2 </a:t>
                      </a:r>
                      <a:r>
                        <a:rPr lang="es-ES_tradn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Porcentaje de egresados incorporados al mercado laboral. 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(Número de egresados empleados o ubicados en el mercado laboral en áreas acordes con su perfil profesional dentro de los primeros doce meses posteriores a su egreso / Número de egresados en esa generación) * 100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57.69%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56%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77%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endParaRPr lang="es-MX" sz="11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100" b="1" i="0" u="none" strike="noStrike" kern="1200" dirty="0">
                        <a:solidFill>
                          <a:schemeClr val="dk1"/>
                        </a:solidFill>
                        <a:latin typeface="Calibri (cuerpo)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b="1" i="0" u="none" strike="noStrike" kern="1200" dirty="0" smtClean="0">
                          <a:solidFill>
                            <a:schemeClr val="dk1"/>
                          </a:solidFill>
                          <a:latin typeface="Calibri (cuerpo)"/>
                          <a:ea typeface="+mn-ea"/>
                          <a:cs typeface="Calibri" pitchFamily="34" charset="0"/>
                        </a:rPr>
                        <a:t>85%</a:t>
                      </a:r>
                      <a:endParaRPr lang="is-IS" sz="1100" b="1" i="0" u="none" strike="noStrike" kern="1200" dirty="0">
                        <a:solidFill>
                          <a:schemeClr val="dk1"/>
                        </a:solidFill>
                        <a:latin typeface="Calibri (cuerpo)"/>
                        <a:ea typeface="+mn-ea"/>
                        <a:cs typeface="Calibri" pitchFamily="34" charset="0"/>
                      </a:endParaRPr>
                    </a:p>
                    <a:p>
                      <a:pPr algn="ctr" fontAlgn="ctr"/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s-IS" sz="1100" b="1" i="0" u="none" strike="noStrike" kern="1200" dirty="0">
                        <a:solidFill>
                          <a:schemeClr val="dk1"/>
                        </a:solidFill>
                        <a:latin typeface="Calibri (cuerpo)"/>
                        <a:ea typeface="+mn-ea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70%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76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5.3 </a:t>
                      </a:r>
                      <a:r>
                        <a:rPr lang="es-ES_tradn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Proyectos vinculados con los sectores público, social y privado. 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Total de proyectos vinculados con los sectores público, social y privado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49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55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Calibri (cuerpo)"/>
                        </a:rPr>
                        <a:t>60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latin typeface="Calibri (cuerpo)"/>
                          <a:cs typeface="Calibri" pitchFamily="34" charset="0"/>
                        </a:rPr>
                        <a:t>72</a:t>
                      </a:r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15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301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5.4 </a:t>
                      </a:r>
                      <a:r>
                        <a:rPr lang="es-ES_tradn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Estudiantes que participan en proyectos vinculados con los sectores público, social y privado. 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Total de estudiantes que participan en proyectos vinculados con los sectores público, social y privado a través de convenios o acuerdos de colaboración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ctr"/>
                      <a:endParaRPr lang="is-I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589</a:t>
                      </a:r>
                    </a:p>
                    <a:p>
                      <a:pPr algn="ctr" fontAlgn="ctr"/>
                      <a:endParaRPr lang="is-I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149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780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850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1200" b="0" dirty="0">
                          <a:solidFill>
                            <a:schemeClr val="tx1"/>
                          </a:solidFill>
                        </a:rPr>
                        <a:t>859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488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076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5.5 </a:t>
                      </a:r>
                      <a:r>
                        <a:rPr lang="es-ES_tradn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Empresas incubadas a través del modelo institucional de incubación empresarial. 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Total de empresas incubadas a través del modelo institucional de incubación empresarial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>
                          <a:latin typeface="Calibri (cuerpo)"/>
                          <a:cs typeface="Calibri" pitchFamily="34" charset="0"/>
                        </a:rPr>
                        <a:t>0</a:t>
                      </a:r>
                    </a:p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076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5.6 </a:t>
                      </a:r>
                      <a:r>
                        <a:rPr lang="es-ES_tradn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Estudiantes que participan en el Modelo Talento Emprendedor. 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oberana Texto" charset="0"/>
                          <a:cs typeface="Calibri" pitchFamily="34" charset="0"/>
                        </a:rPr>
                        <a:t>Total de estudiantes que participan en el Modelo Talento Emprendedor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120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latin typeface="Calibri (cuerpo)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  <a:ea typeface="Soberana Texto" charset="0"/>
                          <a:cs typeface="Calibri" pitchFamily="34" charset="0"/>
                        </a:rPr>
                        <a:t>100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ea typeface="Soberana Texto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608" y="6227"/>
            <a:ext cx="607071" cy="602871"/>
          </a:xfrm>
          <a:prstGeom prst="rect">
            <a:avLst/>
          </a:prstGeom>
        </p:spPr>
      </p:pic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4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14/21</a:t>
            </a:r>
          </a:p>
        </p:txBody>
      </p:sp>
    </p:spTree>
    <p:extLst>
      <p:ext uri="{BB962C8B-B14F-4D97-AF65-F5344CB8AC3E}">
        <p14:creationId xmlns:p14="http://schemas.microsoft.com/office/powerpoint/2010/main" val="67693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2000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 Objetivo 6. Modernizar la gestión institucional con transparencia y rendición de cuentas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34470"/>
              </p:ext>
            </p:extLst>
          </p:nvPr>
        </p:nvGraphicFramePr>
        <p:xfrm>
          <a:off x="273403" y="1072380"/>
          <a:ext cx="11490040" cy="1203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54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5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es-ES_tradnl" sz="1100" dirty="0"/>
                        <a:t>PLAN</a:t>
                      </a:r>
                      <a:r>
                        <a:rPr lang="es-ES_tradnl" sz="1100" baseline="0" dirty="0"/>
                        <a:t> NACIONAL DE DESARROLLO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dirty="0"/>
                        <a:t>1. Desarrollar el potencial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humano de los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mexicanos con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educación de calidad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/>
                        <a:t>PLAN</a:t>
                      </a:r>
                      <a:r>
                        <a:rPr lang="es-ES_tradnl" sz="1100" baseline="0" dirty="0"/>
                        <a:t> SECTORIAL DE EDUCACI</a:t>
                      </a:r>
                      <a:r>
                        <a:rPr lang="es-ES" sz="1100" baseline="0" dirty="0"/>
                        <a:t>ÓN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/>
                        <a:t>2. Fortalecer la calidad y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pertinencia de la educación media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superior, superior y formación para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el trabajo, a fin de que contribuyan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al desarrollo de México.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/>
                        <a:t>OBJETIVO ESTRATÉGICO TECNM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/>
                        <a:t>6. Modernizar la gestión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institucional con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transparencia y rendición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de cuentas.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/>
                        <a:t>OBJETIVO ESTRATÉGICO PIID  ITESZ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/>
                        <a:t>6. Modernizar la gestión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institucional con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transparencia y rendición</a:t>
                      </a:r>
                      <a:r>
                        <a:rPr lang="es-ES_tradnl" sz="1100" baseline="0" dirty="0"/>
                        <a:t> </a:t>
                      </a:r>
                      <a:r>
                        <a:rPr lang="es-ES_tradnl" sz="1100" dirty="0"/>
                        <a:t>de cuentas.</a:t>
                      </a:r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10457" y="2320644"/>
            <a:ext cx="401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Soberana Texto" charset="0"/>
                <a:ea typeface="Soberana Texto" charset="0"/>
                <a:cs typeface="Soberana Texto" charset="0"/>
              </a:rPr>
              <a:t>Matr</a:t>
            </a:r>
            <a:r>
              <a:rPr lang="es-ES" dirty="0">
                <a:latin typeface="Soberana Texto" charset="0"/>
                <a:ea typeface="Soberana Texto" charset="0"/>
                <a:cs typeface="Soberana Texto" charset="0"/>
              </a:rPr>
              <a:t>iz de Indicadores para Resultados</a:t>
            </a:r>
            <a:endParaRPr lang="es-ES_tradnl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3403" y="682585"/>
            <a:ext cx="24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Soberana Texto" charset="0"/>
                <a:ea typeface="Soberana Texto" charset="0"/>
                <a:cs typeface="Soberana Texto" charset="0"/>
              </a:rPr>
              <a:t>Alineaci</a:t>
            </a:r>
            <a:r>
              <a:rPr lang="es-ES" dirty="0">
                <a:latin typeface="Soberana Texto" charset="0"/>
                <a:ea typeface="Soberana Texto" charset="0"/>
                <a:cs typeface="Soberana Texto" charset="0"/>
              </a:rPr>
              <a:t>ón Estratégica</a:t>
            </a:r>
            <a:endParaRPr lang="es-ES_tradnl" dirty="0">
              <a:latin typeface="Soberana Texto" charset="0"/>
              <a:ea typeface="Soberana Texto" charset="0"/>
              <a:cs typeface="Soberana Texto" charset="0"/>
            </a:endParaRPr>
          </a:p>
        </p:txBody>
      </p:sp>
      <p:graphicFrame>
        <p:nvGraphicFramePr>
          <p:cNvPr id="10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320"/>
              </p:ext>
            </p:extLst>
          </p:nvPr>
        </p:nvGraphicFramePr>
        <p:xfrm>
          <a:off x="210457" y="2934704"/>
          <a:ext cx="11572418" cy="295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4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602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60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060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602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623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67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09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43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INDICADOR ESTRATÉGICO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latin typeface="+mn-lt"/>
                          <a:ea typeface="Soberana Texto" charset="0"/>
                          <a:cs typeface="Soberana Texto" charset="0"/>
                        </a:rPr>
                        <a:t>FORMULA DE CÁLCULO</a:t>
                      </a:r>
                    </a:p>
                    <a:p>
                      <a:pPr algn="ctr"/>
                      <a:endParaRPr lang="es-ES_tradnl" sz="1200" b="1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LINEA BASE 2014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ESTATUS</a:t>
                      </a:r>
                    </a:p>
                    <a:p>
                      <a:pPr algn="ctr"/>
                      <a:r>
                        <a:rPr lang="es-ES_tradnl" sz="1200" dirty="0" smtClean="0"/>
                        <a:t>OCTUBRE </a:t>
                      </a:r>
                      <a:r>
                        <a:rPr lang="es-ES_tradnl" sz="1200" dirty="0"/>
                        <a:t>2019</a:t>
                      </a:r>
                      <a:endParaRPr lang="es-ES_tradnl" sz="1200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  <a:p>
                      <a:pPr algn="ctr"/>
                      <a:endParaRPr lang="es-ES_tradnl" sz="1200" dirty="0"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100" b="1" dirty="0">
                        <a:latin typeface="Soberana Texto" charset="0"/>
                        <a:ea typeface="Soberana Texto" charset="0"/>
                        <a:cs typeface="Soberana Tex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latin typeface="+mn-lt"/>
                          <a:ea typeface="Soberana Texto" charset="0"/>
                          <a:cs typeface="Soberana Texto" charset="0"/>
                        </a:rPr>
                        <a:t>META 2019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6.1</a:t>
                      </a: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Soberana Texto" charset="0"/>
                          <a:cs typeface="Soberana Texto" charset="0"/>
                        </a:rPr>
                        <a:t> Personal directivo y no docente capacitado. 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personal directivo capacitado. </a:t>
                      </a:r>
                    </a:p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Total de personal no docente capacitado. </a:t>
                      </a: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26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Dir. 28 no Docente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26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Dir. 19 no Docente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27 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D</a:t>
                      </a: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ir.   55 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N</a:t>
                      </a: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o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</a:t>
                      </a:r>
                      <a:r>
                        <a:rPr lang="es-MX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D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ocente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27 dir.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52 no Docente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27 dir.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56 no Docente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27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Dir.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52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No Docente</a:t>
                      </a: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27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dir.  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56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no</a:t>
                      </a:r>
                      <a:r>
                        <a:rPr lang="tr-T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docente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ctr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6.2</a:t>
                      </a:r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 Institutos, unidades y centros certificados. 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t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ITESZ certificado</a:t>
                      </a: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NO,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  <a:p>
                      <a:pPr algn="ctr" fontAlgn="t"/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NO,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SI,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SI,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SI,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SI,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SGI= </a:t>
                      </a:r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SI,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SI,</a:t>
                      </a:r>
                    </a:p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SI, </a:t>
                      </a:r>
                    </a:p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  <a:p>
                      <a:pPr algn="ctr" fontAlgn="ctr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SGC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SGA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SGI= SI,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MEG= SI,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SGE = NO,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SGSST = SI, </a:t>
                      </a:r>
                    </a:p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berana Texto" charset="0"/>
                          <a:cs typeface="Soberana Texto" charset="0"/>
                        </a:rPr>
                        <a:t>RRS = NO</a:t>
                      </a:r>
                    </a:p>
                    <a:p>
                      <a:pPr algn="ctr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berana Texto" charset="0"/>
                        <a:cs typeface="Soberana Texto" charset="0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608" y="6227"/>
            <a:ext cx="607071" cy="603373"/>
          </a:xfrm>
          <a:prstGeom prst="rect">
            <a:avLst/>
          </a:prstGeom>
        </p:spPr>
      </p:pic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4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18/21</a:t>
            </a:r>
          </a:p>
        </p:txBody>
      </p:sp>
    </p:spTree>
    <p:extLst>
      <p:ext uri="{BB962C8B-B14F-4D97-AF65-F5344CB8AC3E}">
        <p14:creationId xmlns:p14="http://schemas.microsoft.com/office/powerpoint/2010/main" val="35109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/>
        </p:nvSpPr>
        <p:spPr>
          <a:xfrm>
            <a:off x="-1" y="0"/>
            <a:ext cx="1148442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6. Actividades realizadas</a:t>
            </a:r>
            <a:endParaRPr lang="es-ES_tradnl" b="1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608" y="6227"/>
            <a:ext cx="607071" cy="603373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0" y="6562656"/>
            <a:ext cx="11044238" cy="322728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“Sabidur</a:t>
            </a:r>
            <a:r>
              <a:rPr lang="es-ES" sz="1800" dirty="0">
                <a:solidFill>
                  <a:schemeClr val="bg1"/>
                </a:solidFill>
                <a:latin typeface="Soberana Texto" charset="0"/>
                <a:ea typeface="Soberana Texto" charset="0"/>
                <a:cs typeface="Soberana Texto" charset="0"/>
              </a:rPr>
              <a:t>ía para la excelencia”</a:t>
            </a:r>
            <a:endParaRPr lang="es-ES_tradnl" sz="1800" dirty="0">
              <a:solidFill>
                <a:schemeClr val="bg1"/>
              </a:solidFill>
              <a:latin typeface="Soberana Texto" charset="0"/>
              <a:ea typeface="Soberana Texto" charset="0"/>
              <a:cs typeface="Soberana Texto" charset="0"/>
            </a:endParaRPr>
          </a:p>
        </p:txBody>
      </p:sp>
      <p:sp>
        <p:nvSpPr>
          <p:cNvPr id="10" name="Subtítulo 2"/>
          <p:cNvSpPr>
            <a:spLocks noGrp="1"/>
          </p:cNvSpPr>
          <p:nvPr/>
        </p:nvSpPr>
        <p:spPr>
          <a:xfrm>
            <a:off x="11044238" y="6562657"/>
            <a:ext cx="1147762" cy="3227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19/21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7368" y="769954"/>
            <a:ext cx="10797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Soberana Texto" charset="0"/>
                <a:ea typeface="Soberana Texto" charset="0"/>
                <a:cs typeface="Soberana Texto" charset="0"/>
              </a:rPr>
              <a:t>El Instituto Tecnológico de Estudios Superiores de Zamora, recibió los certificados que la acreditan como una Institución Certificada en el “Sistema de Gestión Integral”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76127"/>
              </p:ext>
            </p:extLst>
          </p:nvPr>
        </p:nvGraphicFramePr>
        <p:xfrm>
          <a:off x="855797" y="1484785"/>
          <a:ext cx="282276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" name="Acrobat Document" r:id="rId5" imgW="5676825" imgH="8019903" progId="AcroExch.Document.DC">
                  <p:embed/>
                </p:oleObj>
              </mc:Choice>
              <mc:Fallback>
                <p:oleObj name="Acrobat Document" r:id="rId5" imgW="5676825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797" y="1484785"/>
                        <a:ext cx="2822762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84808"/>
              </p:ext>
            </p:extLst>
          </p:nvPr>
        </p:nvGraphicFramePr>
        <p:xfrm>
          <a:off x="4539229" y="1516042"/>
          <a:ext cx="2821931" cy="352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" name="Acrobat Document" r:id="rId7" imgW="5676825" imgH="8019903" progId="AcroExch.Document.DC">
                  <p:embed/>
                </p:oleObj>
              </mc:Choice>
              <mc:Fallback>
                <p:oleObj name="Acrobat Document" r:id="rId7" imgW="5676825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9229" y="1516042"/>
                        <a:ext cx="2821931" cy="3527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88377"/>
              </p:ext>
            </p:extLst>
          </p:nvPr>
        </p:nvGraphicFramePr>
        <p:xfrm>
          <a:off x="8556672" y="1498476"/>
          <a:ext cx="2867920" cy="358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" name="Acrobat Document" r:id="rId9" imgW="5676825" imgH="8019903" progId="AcroExch.Document.DC">
                  <p:embed/>
                </p:oleObj>
              </mc:Choice>
              <mc:Fallback>
                <p:oleObj name="Acrobat Document" r:id="rId9" imgW="5676825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56672" y="1498476"/>
                        <a:ext cx="2867920" cy="3584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978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12426</TotalTime>
  <Words>1983</Words>
  <Application>Microsoft Office PowerPoint</Application>
  <PresentationFormat>Personalizado</PresentationFormat>
  <Paragraphs>449</Paragraphs>
  <Slides>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Acrobat Document</vt:lpstr>
      <vt:lpstr>Zamora, Michoacán, Octubre de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Directiva LXXIII Cuarta sesión ordinaria 2016   Octubre – Diciembre 2016</dc:title>
  <dc:creator>Presupuesto</dc:creator>
  <cp:lastModifiedBy>industrial</cp:lastModifiedBy>
  <cp:revision>664</cp:revision>
  <cp:lastPrinted>2018-08-14T21:01:44Z</cp:lastPrinted>
  <dcterms:modified xsi:type="dcterms:W3CDTF">2019-10-16T15:04:30Z</dcterms:modified>
</cp:coreProperties>
</file>