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72" r:id="rId2"/>
    <p:sldId id="273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08" y="9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556829-D08A-4A29-AD4F-0A8B6DE73200}" type="datetimeFigureOut">
              <a:rPr lang="es-MX" smtClean="0"/>
              <a:pPr/>
              <a:t>18/02/2014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3D844B-52DA-4181-97A0-B1063E7AC68D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3D844B-52DA-4181-97A0-B1063E7AC68D}" type="slidenum">
              <a:rPr lang="es-MX" smtClean="0"/>
              <a:pPr/>
              <a:t>1</a:t>
            </a:fld>
            <a:endParaRPr lang="es-MX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3D844B-52DA-4181-97A0-B1063E7AC68D}" type="slidenum">
              <a:rPr lang="es-MX" smtClean="0"/>
              <a:pPr/>
              <a:t>2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01998-5975-496D-BE0F-DF95FCDDFB72}" type="datetimeFigureOut">
              <a:rPr lang="es-MX" smtClean="0"/>
              <a:pPr/>
              <a:t>18/02/2014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C7E3-2B9A-45AF-9F92-D9BFD468AC7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2753071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01998-5975-496D-BE0F-DF95FCDDFB72}" type="datetimeFigureOut">
              <a:rPr lang="es-MX" smtClean="0"/>
              <a:pPr/>
              <a:t>18/02/2014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C7E3-2B9A-45AF-9F92-D9BFD468AC7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2676840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01998-5975-496D-BE0F-DF95FCDDFB72}" type="datetimeFigureOut">
              <a:rPr lang="es-MX" smtClean="0"/>
              <a:pPr/>
              <a:t>18/02/2014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C7E3-2B9A-45AF-9F92-D9BFD468AC7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3448684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01998-5975-496D-BE0F-DF95FCDDFB72}" type="datetimeFigureOut">
              <a:rPr lang="es-MX" smtClean="0"/>
              <a:pPr/>
              <a:t>18/02/2014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C7E3-2B9A-45AF-9F92-D9BFD468AC7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2246680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01998-5975-496D-BE0F-DF95FCDDFB72}" type="datetimeFigureOut">
              <a:rPr lang="es-MX" smtClean="0"/>
              <a:pPr/>
              <a:t>18/02/2014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C7E3-2B9A-45AF-9F92-D9BFD468AC7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4007078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01998-5975-496D-BE0F-DF95FCDDFB72}" type="datetimeFigureOut">
              <a:rPr lang="es-MX" smtClean="0"/>
              <a:pPr/>
              <a:t>18/02/2014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C7E3-2B9A-45AF-9F92-D9BFD468AC7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781770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01998-5975-496D-BE0F-DF95FCDDFB72}" type="datetimeFigureOut">
              <a:rPr lang="es-MX" smtClean="0"/>
              <a:pPr/>
              <a:t>18/02/2014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C7E3-2B9A-45AF-9F92-D9BFD468AC7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1049457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01998-5975-496D-BE0F-DF95FCDDFB72}" type="datetimeFigureOut">
              <a:rPr lang="es-MX" smtClean="0"/>
              <a:pPr/>
              <a:t>18/02/2014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C7E3-2B9A-45AF-9F92-D9BFD468AC7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2827513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01998-5975-496D-BE0F-DF95FCDDFB72}" type="datetimeFigureOut">
              <a:rPr lang="es-MX" smtClean="0"/>
              <a:pPr/>
              <a:t>18/02/2014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C7E3-2B9A-45AF-9F92-D9BFD468AC7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139131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01998-5975-496D-BE0F-DF95FCDDFB72}" type="datetimeFigureOut">
              <a:rPr lang="es-MX" smtClean="0"/>
              <a:pPr/>
              <a:t>18/02/2014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C7E3-2B9A-45AF-9F92-D9BFD468AC7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1360914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01998-5975-496D-BE0F-DF95FCDDFB72}" type="datetimeFigureOut">
              <a:rPr lang="es-MX" smtClean="0"/>
              <a:pPr/>
              <a:t>18/02/2014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C7E3-2B9A-45AF-9F92-D9BFD468AC7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2914207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C01998-5975-496D-BE0F-DF95FCDDFB72}" type="datetimeFigureOut">
              <a:rPr lang="es-MX" smtClean="0"/>
              <a:pPr/>
              <a:t>18/02/2014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DBC7E3-2B9A-45AF-9F92-D9BFD468AC7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4246810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teczamora.mx/" TargetMode="Externa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http://2.bp.blogspot.com/-d6x4vEXETH8/T4tPT0DE5vI/AAAAAAAAABI/uFoqS-z9s4Y/s1600/1279820667_106439081_1-Fotos-de--CONTADOR-PUBLICO-COLEGIADO.jp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6804248" y="2420888"/>
            <a:ext cx="2077105" cy="288032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</p:pic>
      <p:sp>
        <p:nvSpPr>
          <p:cNvPr id="2" name="1 CuadroTexto"/>
          <p:cNvSpPr txBox="1"/>
          <p:nvPr/>
        </p:nvSpPr>
        <p:spPr>
          <a:xfrm>
            <a:off x="35496" y="908720"/>
            <a:ext cx="30240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Entrega de Fichas:</a:t>
            </a:r>
          </a:p>
          <a:p>
            <a:pPr algn="ctr"/>
            <a:r>
              <a:rPr lang="es-MX" sz="2000" dirty="0" smtClean="0"/>
              <a:t>12 de febrero - 20 de junio</a:t>
            </a:r>
            <a:endParaRPr lang="es-MX" sz="2000" dirty="0"/>
          </a:p>
          <a:p>
            <a:pPr algn="ctr"/>
            <a:r>
              <a:rPr lang="es-MX" sz="20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Examen de Selección:</a:t>
            </a:r>
          </a:p>
          <a:p>
            <a:pPr algn="ctr"/>
            <a:r>
              <a:rPr lang="es-MX" sz="2000" dirty="0" smtClean="0"/>
              <a:t>27 de junio</a:t>
            </a:r>
            <a:endParaRPr lang="es-MX" sz="2000" dirty="0"/>
          </a:p>
          <a:p>
            <a:pPr algn="ctr"/>
            <a:r>
              <a:rPr lang="es-MX" sz="20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Requisitos:</a:t>
            </a:r>
          </a:p>
          <a:p>
            <a:pPr algn="ctr"/>
            <a:r>
              <a:rPr lang="es-MX" sz="2000" dirty="0" smtClean="0"/>
              <a:t>2 Fotos tamaño infantil</a:t>
            </a:r>
          </a:p>
          <a:p>
            <a:pPr algn="ctr"/>
            <a:r>
              <a:rPr lang="es-MX" sz="2000" dirty="0" smtClean="0"/>
              <a:t>Constancia de Estudios</a:t>
            </a:r>
          </a:p>
          <a:p>
            <a:pPr algn="ctr"/>
            <a:r>
              <a:rPr lang="es-MX" sz="2000" dirty="0" err="1" smtClean="0"/>
              <a:t>CURP</a:t>
            </a:r>
            <a:endParaRPr lang="es-MX" sz="2000" dirty="0" smtClean="0"/>
          </a:p>
          <a:p>
            <a:pPr algn="ctr"/>
            <a:r>
              <a:rPr lang="es-MX" sz="2000" dirty="0" smtClean="0"/>
              <a:t>Realizar depósito de $1,000 en Banamex Cuenta 016974-4</a:t>
            </a:r>
          </a:p>
          <a:p>
            <a:pPr algn="ctr"/>
            <a:r>
              <a:rPr lang="es-MX" sz="2000" dirty="0" err="1" smtClean="0"/>
              <a:t>Suc</a:t>
            </a:r>
            <a:r>
              <a:rPr lang="es-MX" sz="2000" dirty="0" smtClean="0"/>
              <a:t>. 0154 Referencia 0000051039.</a:t>
            </a:r>
          </a:p>
          <a:p>
            <a:pPr algn="ctr"/>
            <a:r>
              <a:rPr lang="es-MX" sz="2000" dirty="0" smtClean="0"/>
              <a:t>a nombre del Instituto Tecnológico de Estudios Superiores de Zamora</a:t>
            </a:r>
            <a:endParaRPr lang="es-MX" sz="2000" dirty="0"/>
          </a:p>
          <a:p>
            <a:pPr algn="ctr"/>
            <a:r>
              <a:rPr lang="es-MX" sz="20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Inicio de Curso Propedéutico:</a:t>
            </a:r>
          </a:p>
          <a:p>
            <a:pPr algn="ctr"/>
            <a:r>
              <a:rPr lang="es-MX" sz="2000" dirty="0" smtClean="0"/>
              <a:t>03 de mayo</a:t>
            </a:r>
            <a:endParaRPr lang="es-MX" sz="2000" dirty="0"/>
          </a:p>
        </p:txBody>
      </p:sp>
      <p:sp>
        <p:nvSpPr>
          <p:cNvPr id="3" name="2 Rectángulo"/>
          <p:cNvSpPr/>
          <p:nvPr/>
        </p:nvSpPr>
        <p:spPr>
          <a:xfrm>
            <a:off x="683568" y="44624"/>
            <a:ext cx="15888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2014</a:t>
            </a:r>
            <a:endParaRPr lang="es-ES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4" name="3 Imagen" descr="ITESZ Logo transp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175420" y="44624"/>
            <a:ext cx="1717060" cy="1673918"/>
          </a:xfrm>
          <a:prstGeom prst="rect">
            <a:avLst/>
          </a:prstGeom>
        </p:spPr>
      </p:pic>
      <p:sp>
        <p:nvSpPr>
          <p:cNvPr id="5" name="4 Rectángulo"/>
          <p:cNvSpPr/>
          <p:nvPr/>
        </p:nvSpPr>
        <p:spPr>
          <a:xfrm>
            <a:off x="5544616" y="1556792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E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Instituto Tecnológico</a:t>
            </a:r>
          </a:p>
          <a:p>
            <a:pPr algn="ctr"/>
            <a:r>
              <a:rPr lang="es-E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de Estudios Superiores</a:t>
            </a:r>
          </a:p>
          <a:p>
            <a:pPr algn="ctr"/>
            <a:r>
              <a:rPr lang="es-E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de Zamora</a:t>
            </a:r>
            <a:endParaRPr lang="es-MX" dirty="0"/>
          </a:p>
        </p:txBody>
      </p:sp>
      <p:sp>
        <p:nvSpPr>
          <p:cNvPr id="6" name="5 Rectángulo"/>
          <p:cNvSpPr/>
          <p:nvPr/>
        </p:nvSpPr>
        <p:spPr>
          <a:xfrm>
            <a:off x="6125191" y="3318083"/>
            <a:ext cx="3415361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400" b="1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CONTADOR </a:t>
            </a:r>
          </a:p>
          <a:p>
            <a:pPr algn="ctr"/>
            <a:r>
              <a:rPr lang="es-ES" sz="2400" b="1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PÚBLICO</a:t>
            </a:r>
            <a:endParaRPr lang="es-ES" sz="2400" b="1" cap="none" spc="0" dirty="0" smtClean="0">
              <a:ln w="10160">
                <a:solidFill>
                  <a:schemeClr val="accent1"/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0482" name="Picture 2" descr="http://www.eafit.edu.co/escuelas/administracion/PublishingImages/CACSLA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740352" y="5445223"/>
            <a:ext cx="504056" cy="504057"/>
          </a:xfrm>
          <a:prstGeom prst="rect">
            <a:avLst/>
          </a:prstGeom>
          <a:noFill/>
        </p:spPr>
      </p:pic>
      <p:sp>
        <p:nvSpPr>
          <p:cNvPr id="10" name="9 Rectángulo"/>
          <p:cNvSpPr/>
          <p:nvPr/>
        </p:nvSpPr>
        <p:spPr>
          <a:xfrm>
            <a:off x="6120680" y="6095037"/>
            <a:ext cx="33478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Km. 7 Carretera Zamora-La Piedad</a:t>
            </a:r>
          </a:p>
          <a:p>
            <a:pPr algn="ctr"/>
            <a:r>
              <a:rPr lang="es-ES" sz="1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Tel. (351) 520-01-77 Ext. 1101</a:t>
            </a:r>
          </a:p>
          <a:p>
            <a:pPr algn="ctr"/>
            <a:r>
              <a:rPr lang="es-ES" sz="1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6"/>
              </a:rPr>
              <a:t>www.teczamora.mx</a:t>
            </a:r>
            <a:endParaRPr lang="es-ES" sz="12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4" name="13 Imagen" descr="CONTA 2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915816" y="1412776"/>
            <a:ext cx="3744416" cy="460851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-27384"/>
            <a:ext cx="2987824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s-MX" sz="16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Objetivo General</a:t>
            </a:r>
            <a:endParaRPr lang="es-MX" sz="1600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algn="just" fontAlgn="base"/>
            <a:r>
              <a:rPr lang="es-MX" sz="1400" dirty="0" smtClean="0"/>
              <a:t>Formar profesionistas de la contaduría, capaces de diseñar, establecer, aplicar, controlar y evaluar sistemas de información contable, administrativa, financiera y fiscal, para la toma de decisiones de las entidades económicas nacionales e internacionales; con actitud ética, critica, emprendedora y de liderazgo, a través de la investigación, fomentando el desarrollo sustentable.</a:t>
            </a:r>
            <a:endParaRPr lang="es-MX" sz="1400" dirty="0"/>
          </a:p>
        </p:txBody>
      </p:sp>
      <p:sp>
        <p:nvSpPr>
          <p:cNvPr id="5" name="4 Rectángulo"/>
          <p:cNvSpPr/>
          <p:nvPr/>
        </p:nvSpPr>
        <p:spPr>
          <a:xfrm>
            <a:off x="0" y="2924944"/>
            <a:ext cx="295232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s-MX" sz="16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Perfil de Ingreso</a:t>
            </a:r>
            <a:endParaRPr lang="es-MX" sz="1600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algn="just" fontAlgn="base"/>
            <a:r>
              <a:rPr lang="es-MX" sz="1400" dirty="0" smtClean="0"/>
              <a:t>Habilidad para organizar y sistematizar información.</a:t>
            </a:r>
          </a:p>
          <a:p>
            <a:pPr algn="just" fontAlgn="base"/>
            <a:r>
              <a:rPr lang="es-MX" sz="1400" dirty="0" smtClean="0"/>
              <a:t>Capacidad para toma de decisiones.</a:t>
            </a:r>
          </a:p>
          <a:p>
            <a:pPr algn="just" fontAlgn="base"/>
            <a:r>
              <a:rPr lang="es-MX" sz="1400" dirty="0" smtClean="0"/>
              <a:t>Capacidad de análisis y de síntesis.</a:t>
            </a:r>
          </a:p>
          <a:p>
            <a:pPr algn="just" fontAlgn="base"/>
            <a:r>
              <a:rPr lang="es-MX" sz="1400" dirty="0" smtClean="0"/>
              <a:t>Facilidad para entablar relaciones interpersonales, preferentemente para coordinar personas y grupos.</a:t>
            </a:r>
          </a:p>
          <a:p>
            <a:pPr algn="just" fontAlgn="base"/>
            <a:r>
              <a:rPr lang="es-MX" sz="1400" dirty="0" smtClean="0"/>
              <a:t>Capacidad creativa e innovadora.</a:t>
            </a:r>
          </a:p>
          <a:p>
            <a:pPr algn="just" fontAlgn="base"/>
            <a:r>
              <a:rPr lang="es-MX" sz="1400" dirty="0" smtClean="0"/>
              <a:t>Habilidad numérica.</a:t>
            </a:r>
          </a:p>
          <a:p>
            <a:pPr algn="just" fontAlgn="base"/>
            <a:r>
              <a:rPr lang="es-MX" sz="1400" dirty="0" smtClean="0"/>
              <a:t>Rectitud e integridad moral.</a:t>
            </a:r>
          </a:p>
          <a:p>
            <a:pPr algn="just" fontAlgn="base"/>
            <a:r>
              <a:rPr lang="es-MX" sz="1400" dirty="0" smtClean="0"/>
              <a:t>Visión empresarial, habilidad de planeación.</a:t>
            </a:r>
          </a:p>
          <a:p>
            <a:pPr algn="just" fontAlgn="base"/>
            <a:r>
              <a:rPr lang="es-MX" sz="1400" dirty="0" smtClean="0"/>
              <a:t>Facilidad para el lenguaje oral y escrito.</a:t>
            </a:r>
          </a:p>
          <a:p>
            <a:pPr algn="just" fontAlgn="base"/>
            <a:r>
              <a:rPr lang="es-MX" sz="1400" dirty="0" smtClean="0"/>
              <a:t>Capacidad de adaptación y trabajo bajo presión.</a:t>
            </a:r>
            <a:endParaRPr lang="es-MX" sz="1400" dirty="0"/>
          </a:p>
        </p:txBody>
      </p:sp>
      <p:sp>
        <p:nvSpPr>
          <p:cNvPr id="6" name="5 Rectángulo"/>
          <p:cNvSpPr/>
          <p:nvPr/>
        </p:nvSpPr>
        <p:spPr>
          <a:xfrm>
            <a:off x="3059832" y="-27384"/>
            <a:ext cx="273630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s-MX" sz="16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Campo de Acción</a:t>
            </a:r>
            <a:endParaRPr lang="es-MX" sz="1600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fontAlgn="base"/>
            <a:r>
              <a:rPr lang="es-MX" sz="1400" b="1" dirty="0" smtClean="0"/>
              <a:t>En la iniciativa privada: </a:t>
            </a:r>
            <a:r>
              <a:rPr lang="es-MX" sz="1400" dirty="0" smtClean="0"/>
              <a:t>Contabilidad general, de costos, fiscal, administrativa, finanzas, tesorería, planeación financiera, presupuestos etc.</a:t>
            </a:r>
          </a:p>
          <a:p>
            <a:pPr fontAlgn="base"/>
            <a:r>
              <a:rPr lang="es-MX" sz="1400" b="1" dirty="0" smtClean="0"/>
              <a:t>En forma independiente: </a:t>
            </a:r>
            <a:r>
              <a:rPr lang="es-MX" sz="1400" dirty="0" smtClean="0"/>
              <a:t>Auditoria externa, consultor fiscal, contable, financiera, administrativa, docencia.</a:t>
            </a:r>
          </a:p>
          <a:p>
            <a:pPr fontAlgn="base"/>
            <a:r>
              <a:rPr lang="es-MX" sz="1400" b="1" dirty="0" smtClean="0"/>
              <a:t>En el sector público: </a:t>
            </a:r>
            <a:r>
              <a:rPr lang="es-MX" sz="1400" dirty="0" smtClean="0"/>
              <a:t>En la investigación, en la política, en la docencia y en empresas gubernamentales.</a:t>
            </a:r>
            <a:endParaRPr lang="es-MX" sz="1400" dirty="0"/>
          </a:p>
        </p:txBody>
      </p:sp>
      <p:sp>
        <p:nvSpPr>
          <p:cNvPr id="7" name="6 Rectángulo"/>
          <p:cNvSpPr/>
          <p:nvPr/>
        </p:nvSpPr>
        <p:spPr>
          <a:xfrm>
            <a:off x="3059832" y="5827911"/>
            <a:ext cx="309634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s-MX" sz="16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Departamento de Contaduría</a:t>
            </a:r>
            <a:endParaRPr lang="es-MX" sz="1600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fontAlgn="base"/>
            <a:r>
              <a:rPr lang="es-MX" sz="1400" dirty="0" smtClean="0"/>
              <a:t>MF Adelina Sandoval Rodríguez</a:t>
            </a:r>
          </a:p>
          <a:p>
            <a:pPr fontAlgn="base"/>
            <a:r>
              <a:rPr lang="es-MX" sz="14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Teléfono: </a:t>
            </a:r>
            <a:r>
              <a:rPr lang="es-MX" sz="1400" dirty="0" smtClean="0"/>
              <a:t>01 (351) 520 0130, </a:t>
            </a:r>
            <a:r>
              <a:rPr lang="es-MX" sz="1400" dirty="0" err="1" smtClean="0"/>
              <a:t>ext</a:t>
            </a:r>
            <a:r>
              <a:rPr lang="es-MX" sz="1400" dirty="0" smtClean="0"/>
              <a:t>  1111</a:t>
            </a:r>
            <a:endParaRPr lang="es-MX" sz="1400" dirty="0"/>
          </a:p>
        </p:txBody>
      </p:sp>
      <p:sp>
        <p:nvSpPr>
          <p:cNvPr id="8" name="7 Rectángulo"/>
          <p:cNvSpPr/>
          <p:nvPr/>
        </p:nvSpPr>
        <p:spPr>
          <a:xfrm>
            <a:off x="5976664" y="27384"/>
            <a:ext cx="3059832" cy="6858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es-MX" sz="16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Perfil de Egreso</a:t>
            </a:r>
            <a:endParaRPr lang="es-MX" sz="1600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algn="just" fontAlgn="base"/>
            <a:r>
              <a:rPr lang="es-MX" sz="1400" dirty="0" smtClean="0"/>
              <a:t>Dominar las Normas de Información Financiera y las Normas y Procedimientos de Auditoria nacionales e internacionales.</a:t>
            </a:r>
          </a:p>
          <a:p>
            <a:pPr algn="just" fontAlgn="base"/>
            <a:r>
              <a:rPr lang="es-MX" sz="1400" dirty="0" smtClean="0"/>
              <a:t>Diseñar, integrar, implementar y controlar sistemas de información contable, administrativa, fiscal financiera y de costos.</a:t>
            </a:r>
          </a:p>
          <a:p>
            <a:pPr algn="just" fontAlgn="base"/>
            <a:r>
              <a:rPr lang="es-MX" sz="1400" dirty="0" smtClean="0"/>
              <a:t>Diseñar, asesorar y proponer estrategias que permitan la toma de decisiones de inversión y financiamiento, para el desarrollo financiero competitivo.</a:t>
            </a:r>
          </a:p>
          <a:p>
            <a:pPr algn="just" fontAlgn="base"/>
            <a:r>
              <a:rPr lang="es-MX" sz="1400" dirty="0" smtClean="0"/>
              <a:t>Utilizar sistemas de cómputo y de comunicación para el procesamiento de la información contable, fiscal, financiera y de auditoria, así como coadyuvar en el diseño de los mismos.</a:t>
            </a:r>
          </a:p>
          <a:p>
            <a:pPr algn="just" fontAlgn="base"/>
            <a:r>
              <a:rPr lang="es-MX" sz="1400" dirty="0" smtClean="0"/>
              <a:t>Analizar, interpretar y dictaminar la información financiera de una entidad económica para fundamentar la toma de decisiones.</a:t>
            </a:r>
          </a:p>
          <a:p>
            <a:pPr algn="just" fontAlgn="base"/>
            <a:r>
              <a:rPr lang="es-MX" sz="1400" dirty="0" smtClean="0"/>
              <a:t>Analizar, interpretar y aplicar las leyes fiscales, mercantiles, civiles, laborales y ambientales.</a:t>
            </a:r>
          </a:p>
          <a:p>
            <a:pPr algn="just" fontAlgn="base"/>
            <a:r>
              <a:rPr lang="es-MX" sz="1400" dirty="0" smtClean="0"/>
              <a:t>Comunicarse correctamente en forma oral y escrita y dominar un segundo idioma.</a:t>
            </a:r>
          </a:p>
          <a:p>
            <a:pPr algn="just" fontAlgn="base"/>
            <a:r>
              <a:rPr lang="es-MX" sz="1400" dirty="0" smtClean="0"/>
              <a:t>Diseñar y aplicar una planeación financiera y fiscal.</a:t>
            </a:r>
          </a:p>
        </p:txBody>
      </p:sp>
      <p:pic>
        <p:nvPicPr>
          <p:cNvPr id="10" name="9 Imagen" descr="CONTA 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5400000">
            <a:off x="3023829" y="2960949"/>
            <a:ext cx="2808309" cy="302433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530</TotalTime>
  <Words>405</Words>
  <Application>Microsoft Office PowerPoint</Application>
  <PresentationFormat>Presentación en pantalla (4:3)</PresentationFormat>
  <Paragraphs>53</Paragraphs>
  <Slides>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Diapositiva 1</vt:lpstr>
      <vt:lpstr>Diapositiva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Est Profesionales</dc:creator>
  <cp:lastModifiedBy>USUARIO GENERAL</cp:lastModifiedBy>
  <cp:revision>42</cp:revision>
  <dcterms:created xsi:type="dcterms:W3CDTF">2014-02-05T20:37:42Z</dcterms:created>
  <dcterms:modified xsi:type="dcterms:W3CDTF">2014-02-18T20:13:42Z</dcterms:modified>
</cp:coreProperties>
</file>